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1" r:id="rId2"/>
    <p:sldId id="291" r:id="rId3"/>
    <p:sldId id="270" r:id="rId4"/>
    <p:sldId id="284" r:id="rId5"/>
    <p:sldId id="302" r:id="rId6"/>
    <p:sldId id="292" r:id="rId7"/>
    <p:sldId id="293" r:id="rId8"/>
    <p:sldId id="296" r:id="rId9"/>
    <p:sldId id="271" r:id="rId10"/>
    <p:sldId id="272" r:id="rId11"/>
    <p:sldId id="273" r:id="rId12"/>
    <p:sldId id="274" r:id="rId13"/>
    <p:sldId id="278" r:id="rId14"/>
    <p:sldId id="279" r:id="rId15"/>
    <p:sldId id="280" r:id="rId16"/>
    <p:sldId id="258" r:id="rId17"/>
    <p:sldId id="259" r:id="rId18"/>
    <p:sldId id="304" r:id="rId19"/>
    <p:sldId id="260" r:id="rId20"/>
    <p:sldId id="264" r:id="rId21"/>
    <p:sldId id="265" r:id="rId22"/>
    <p:sldId id="266" r:id="rId23"/>
    <p:sldId id="297" r:id="rId24"/>
    <p:sldId id="299" r:id="rId25"/>
    <p:sldId id="285" r:id="rId26"/>
    <p:sldId id="286" r:id="rId27"/>
    <p:sldId id="287" r:id="rId28"/>
    <p:sldId id="298" r:id="rId29"/>
    <p:sldId id="288" r:id="rId30"/>
    <p:sldId id="289" r:id="rId31"/>
    <p:sldId id="290" r:id="rId32"/>
    <p:sldId id="295" r:id="rId33"/>
    <p:sldId id="294" r:id="rId34"/>
    <p:sldId id="257" r:id="rId35"/>
    <p:sldId id="256" r:id="rId36"/>
    <p:sldId id="300" r:id="rId37"/>
    <p:sldId id="30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 cstate="print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8D897E8-BA87-4966-9F3B-D3A72D558037}" type="datetimeFigureOut">
              <a:rPr lang="en-US" smtClean="0"/>
              <a:pPr/>
              <a:t>7/20/2013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74A493F-63D8-45C9-B2A7-6AF75B2490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Tunzi\Dropbox\Santa%20Barbara%202013\D&#237;a%201\Mercados.wmv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29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6" Type="http://schemas.openxmlformats.org/officeDocument/2006/relationships/image" Target="../media/image15.png"/><Relationship Id="rId5" Type="http://schemas.openxmlformats.org/officeDocument/2006/relationships/image" Target="../media/image30.gif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6" Type="http://schemas.openxmlformats.org/officeDocument/2006/relationships/image" Target="../media/image30.gif"/><Relationship Id="rId5" Type="http://schemas.openxmlformats.org/officeDocument/2006/relationships/image" Target="../media/image15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2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hyperlink" Target="http://www.google.com/url?sa=i&amp;rct=j&amp;q=price+tag&amp;source=images&amp;cd=&amp;cad=rja&amp;docid=QAfvMUez1w4-iM&amp;tbnid=UZDoQfrMCFZKSM:&amp;ved=0CAUQjRw&amp;url=http://www.freevectorgallery.com/beautiful-vector-red-price-tag-11213/&amp;ei=3TZfUb_mJeOZiQL3l4HgDA&amp;bvm=bv.44770516,d.cGE&amp;psig=AFQjCNE7qUqIYig4Hu-eo75JkA2axOzV7A&amp;ust=1365280832809998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8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PwPt%20Lessons\Esp%201\U4%20L1\20%20seconds.wmv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google.com/url?sa=i&amp;rct=j&amp;q=model+with+clothing&amp;source=images&amp;cd=&amp;cad=rja&amp;docid=86Ao5rFz5SaOEM&amp;tbnid=ZYIxbdE7o_0nKM:&amp;ved=0CAUQjRw&amp;url=http://98.131.128.188/fashion/Photos__Top_Model_fashion_clothing_lines_out_package_teaching_Down_15341.html&amp;ei=kTtfUYj0GsqmiQK81IH4Dg&amp;bvm=bv.44770516,d.cGE&amp;psig=AFQjCNHA4sqOfU6JiNgfIc9VP8BkZCsgEA&amp;ust=136528204798770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hyperlink" Target="http://www.google.com/url?sa=i&amp;rct=j&amp;q=man+with+hat+and+tie&amp;source=images&amp;cd=&amp;cad=rja&amp;docid=XGUkUioRROMXxM&amp;tbnid=4Zuix8JIBhSGAM:&amp;ved=0CAUQjRw&amp;url=http://ladyshopspot.com/fashion/mens-fashion/smart-casual-fashion-for-men/&amp;ei=yD5fUYWNHujriwKYoYD4DQ&amp;bvm=bv.44770516,d.cGE&amp;psig=AFQjCNG3I0IEDLMQXL_ZryGwq4c69MBdsg&amp;ust=136528280050694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www.google.com/url?sa=i&amp;rct=j&amp;q=full+body+woman+with+hat&amp;source=images&amp;cd=&amp;docid=DddwWYKNB535nM&amp;tbnid=AyfC2m20amfHLM:&amp;ved=0CAUQjRw&amp;url=http://depositphotos.com/7704928/stock-photo-Business-woman-full-body.html&amp;ei=n0FfUZ2OHaGqiAKIrIDwDQ&amp;bvm=bv.44770516,d.cGE&amp;psig=AFQjCNFWgtNAdbauoKDot6LacbZk24daYg&amp;ust=136528353287078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ara.com/webapp/wcs/stores/servlet/home/es/es/zara-S2011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D:\PwPt%20Lessons\Esp%201\U4%20L1\Precio%20justo%20ropa.pptx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oondoo.com/MyToondoo.toon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tunzi.edu.glogster.com/traje-tpico-3465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9.png"/><Relationship Id="rId18" Type="http://schemas.openxmlformats.org/officeDocument/2006/relationships/image" Target="../media/image14.jpeg"/><Relationship Id="rId3" Type="http://schemas.openxmlformats.org/officeDocument/2006/relationships/image" Target="../media/image20.jpeg"/><Relationship Id="rId21" Type="http://schemas.openxmlformats.org/officeDocument/2006/relationships/hyperlink" Target="http://www.google.com/url?sa=i&amp;rct=j&amp;q=price+tag&amp;source=images&amp;cd=&amp;cad=rja&amp;docid=QAfvMUez1w4-iM&amp;tbnid=UZDoQfrMCFZKSM:&amp;ved=0CAUQjRw&amp;url=http://www.freevectorgallery.com/beautiful-vector-red-price-tag-11213/&amp;ei=3TZfUb_mJeOZiQL3l4HgDA&amp;bvm=bv.44770516,d.cGE&amp;psig=AFQjCNE7qUqIYig4Hu-eo75JkA2axOzV7A&amp;ust=1365280832809998" TargetMode="External"/><Relationship Id="rId7" Type="http://schemas.openxmlformats.org/officeDocument/2006/relationships/image" Target="../media/image23.jpeg"/><Relationship Id="rId12" Type="http://schemas.openxmlformats.org/officeDocument/2006/relationships/image" Target="../media/image8.png"/><Relationship Id="rId17" Type="http://schemas.openxmlformats.org/officeDocument/2006/relationships/image" Target="../media/image26.jpeg"/><Relationship Id="rId2" Type="http://schemas.openxmlformats.org/officeDocument/2006/relationships/image" Target="../media/image19.png"/><Relationship Id="rId16" Type="http://schemas.openxmlformats.org/officeDocument/2006/relationships/image" Target="../media/image12.jpeg"/><Relationship Id="rId20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7.png"/><Relationship Id="rId5" Type="http://schemas.openxmlformats.org/officeDocument/2006/relationships/image" Target="../media/image22.jpeg"/><Relationship Id="rId15" Type="http://schemas.openxmlformats.org/officeDocument/2006/relationships/image" Target="../media/image11.jpeg"/><Relationship Id="rId23" Type="http://schemas.openxmlformats.org/officeDocument/2006/relationships/image" Target="../media/image15.png"/><Relationship Id="rId10" Type="http://schemas.openxmlformats.org/officeDocument/2006/relationships/image" Target="../media/image6.png"/><Relationship Id="rId19" Type="http://schemas.openxmlformats.org/officeDocument/2006/relationships/hyperlink" Target="http://www.google.com/url?sa=i&amp;rct=j&amp;q=sweater&amp;source=images&amp;cd=&amp;cad=rja&amp;docid=0Bam_ulZ5hh4qM&amp;tbnid=657ZUD7Tejp3JM:&amp;ved=0CAUQjRw&amp;url=http://www.oldnavy.com/products/sweaters.jsp&amp;ei=MfJZUaL0McaJiAKYhoHoDw&amp;bvm=bv.44442042,d.cGE&amp;psig=AFQjCNGnIQH68rntHwrtDQZGaYompOCe5A&amp;ust=1364935553274829" TargetMode="External"/><Relationship Id="rId4" Type="http://schemas.openxmlformats.org/officeDocument/2006/relationships/image" Target="../media/image21.jpeg"/><Relationship Id="rId9" Type="http://schemas.openxmlformats.org/officeDocument/2006/relationships/image" Target="../media/image25.jpeg"/><Relationship Id="rId14" Type="http://schemas.openxmlformats.org/officeDocument/2006/relationships/image" Target="../media/image10.png"/><Relationship Id="rId22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Comprar</a:t>
            </a:r>
            <a:r>
              <a:rPr lang="en-US" dirty="0" smtClean="0"/>
              <a:t> </a:t>
            </a:r>
            <a:r>
              <a:rPr lang="en-US" dirty="0" err="1" smtClean="0"/>
              <a:t>ropa</a:t>
            </a:r>
            <a:endParaRPr lang="en-US" dirty="0"/>
          </a:p>
        </p:txBody>
      </p:sp>
      <p:pic>
        <p:nvPicPr>
          <p:cNvPr id="4" name="Mercado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2514600"/>
            <a:ext cx="4038600" cy="3028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0"/>
            <a:r>
              <a:rPr lang="es-ES" dirty="0" smtClean="0">
                <a:solidFill>
                  <a:schemeClr val="bg1"/>
                </a:solidFill>
              </a:rPr>
              <a:t>A:-¿Te gusta(N) _______________?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B: Pues pienso que es (son) __________.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A:-¿Cuánto cuesta(N)?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B:- _________________ euros.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A:- Es (Son) ___________.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vesti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838200"/>
            <a:ext cx="990600" cy="1754188"/>
          </a:xfrm>
          <a:prstGeom prst="rect">
            <a:avLst/>
          </a:prstGeom>
        </p:spPr>
      </p:pic>
      <p:pic>
        <p:nvPicPr>
          <p:cNvPr id="20482" name="Picture 2" descr="http://dl9.glitter-graphics.net/pub/926/926589ixdsaathqb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2514600"/>
            <a:ext cx="1352550" cy="1524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162800" y="41910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42</a:t>
            </a:r>
            <a:endParaRPr lang="en-US" sz="4000" dirty="0"/>
          </a:p>
        </p:txBody>
      </p:sp>
      <p:pic>
        <p:nvPicPr>
          <p:cNvPr id="20484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4958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3505200" y="11430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el vestido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17526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bonito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28956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Cuarenta y dos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35052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barato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  <a:noFill/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A:-¿Te gusta(N) _______________?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Pues pienso que es (son) 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A:-¿Cuánto cuesta(N)?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B:- _________________ euros.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 Es (Son) ___________.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4495800"/>
            <a:ext cx="2133600" cy="1600200"/>
          </a:xfrm>
          <a:prstGeom prst="rect">
            <a:avLst/>
          </a:prstGeom>
        </p:spPr>
      </p:pic>
      <p:pic>
        <p:nvPicPr>
          <p:cNvPr id="6" name="Picture 5" descr="Blus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609600"/>
            <a:ext cx="2286000" cy="1524000"/>
          </a:xfrm>
          <a:prstGeom prst="rect">
            <a:avLst/>
          </a:prstGeom>
        </p:spPr>
      </p:pic>
      <p:pic>
        <p:nvPicPr>
          <p:cNvPr id="7" name="Picture 2" descr="http://t3.gstatic.com/images?q=tbn:ANd9GcSeRHLYhT5BAB1zvtUOVzQgUbX0nRxZ4KQa-25yE4MWKNon7RYJK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438400"/>
            <a:ext cx="1600200" cy="1600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19800" y="37338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35</a:t>
            </a:r>
            <a:endParaRPr lang="en-US" sz="4000" dirty="0"/>
          </a:p>
        </p:txBody>
      </p:sp>
      <p:pic>
        <p:nvPicPr>
          <p:cNvPr id="9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4196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A:-¿Te gusta(N) _______________?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Pues pienso que es (son) 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A:-¿Cuánto cuesta(N)?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B:- _________________ euros.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 Es (Son) ___________.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44958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37338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70</a:t>
            </a:r>
            <a:endParaRPr lang="en-US" sz="4000" dirty="0"/>
          </a:p>
        </p:txBody>
      </p:sp>
      <p:pic>
        <p:nvPicPr>
          <p:cNvPr id="10" name="Picture 9" descr="zapatilla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533400"/>
            <a:ext cx="1371600" cy="1460876"/>
          </a:xfrm>
          <a:prstGeom prst="rect">
            <a:avLst/>
          </a:prstGeom>
        </p:spPr>
      </p:pic>
      <p:pic>
        <p:nvPicPr>
          <p:cNvPr id="11" name="Picture 2" descr="http://dl9.glitter-graphics.net/pub/926/926589ixdsaathq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2514600"/>
            <a:ext cx="1352550" cy="1524000"/>
          </a:xfrm>
          <a:prstGeom prst="rect">
            <a:avLst/>
          </a:prstGeom>
          <a:noFill/>
        </p:spPr>
      </p:pic>
      <p:pic>
        <p:nvPicPr>
          <p:cNvPr id="12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4196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Cambio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Estudiante A ahora responde.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chemeClr val="bg1"/>
                </a:solidFill>
              </a:rPr>
              <a:t>Estudiante B ahora pregunta.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24000" y="2133600"/>
            <a:ext cx="3429000" cy="60960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524000" y="2133600"/>
            <a:ext cx="3352800" cy="762000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A:-¿Te gusta(N) _______________?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Pues pienso que es (son) 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A:-¿Cuánto cuesta(N)?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B:- _________________ euros.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 Es (Son) ___________.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44958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37338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28</a:t>
            </a:r>
            <a:endParaRPr lang="en-US" sz="4000" dirty="0"/>
          </a:p>
        </p:txBody>
      </p:sp>
      <p:pic>
        <p:nvPicPr>
          <p:cNvPr id="10" name="Picture 10" descr="http://t1.gstatic.com/images?q=tbn:ANd9GcTw4FI4zE3y0zoe3mzc72AclnV87GRKvRq35XKL2MnAUXiDGzY4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533400"/>
            <a:ext cx="1600200" cy="1345474"/>
          </a:xfrm>
          <a:prstGeom prst="rect">
            <a:avLst/>
          </a:prstGeom>
          <a:noFill/>
        </p:spPr>
      </p:pic>
      <p:pic>
        <p:nvPicPr>
          <p:cNvPr id="11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4196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2" name="Picture 2" descr="http://dl9.glitter-graphics.net/pub/926/926589ixdsaathq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2514600"/>
            <a:ext cx="1352550" cy="1524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A:-¿Te gusta(N) _______________?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Pues pienso que es (son) 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A:-¿Cuánto cuesta(N)?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B:- _________________ euros.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A:- Es (Son) ___________.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44958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37338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1</a:t>
            </a:r>
            <a:r>
              <a:rPr lang="es-ES" sz="4000" dirty="0" smtClean="0"/>
              <a:t>00</a:t>
            </a:r>
            <a:endParaRPr lang="en-US" sz="4000" dirty="0"/>
          </a:p>
        </p:txBody>
      </p:sp>
      <p:pic>
        <p:nvPicPr>
          <p:cNvPr id="6" name="Picture 6" descr="http://www.publyco.es/catalogo/images/open%20gorra%20tucs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33400"/>
            <a:ext cx="2084587" cy="1295400"/>
          </a:xfrm>
          <a:prstGeom prst="rect">
            <a:avLst/>
          </a:prstGeom>
          <a:noFill/>
        </p:spPr>
      </p:pic>
      <p:pic>
        <p:nvPicPr>
          <p:cNvPr id="7" name="Picture 2" descr="http://t3.gstatic.com/images?q=tbn:ANd9GcSeRHLYhT5BAB1zvtUOVzQgUbX0nRxZ4KQa-25yE4MWKNon7RYJK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438400"/>
            <a:ext cx="1600200" cy="1600200"/>
          </a:xfrm>
          <a:prstGeom prst="rect">
            <a:avLst/>
          </a:prstGeom>
          <a:noFill/>
        </p:spPr>
      </p:pic>
      <p:pic>
        <p:nvPicPr>
          <p:cNvPr id="9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495800"/>
            <a:ext cx="1211645" cy="1295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Diálogo (Con compañero </a:t>
            </a:r>
            <a:r>
              <a:rPr lang="es-ES" dirty="0" smtClean="0"/>
              <a:t>16</a:t>
            </a:r>
            <a:r>
              <a:rPr lang="es-E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b="1" dirty="0" smtClean="0"/>
              <a:t>A: Quisiera  </a:t>
            </a:r>
            <a:r>
              <a:rPr lang="es-ES" b="1" dirty="0" smtClean="0">
                <a:solidFill>
                  <a:schemeClr val="tx2"/>
                </a:solidFill>
              </a:rPr>
              <a:t>_______________</a:t>
            </a:r>
            <a:endParaRPr lang="en-US" b="1" dirty="0" smtClean="0">
              <a:solidFill>
                <a:schemeClr val="tx2"/>
              </a:solidFill>
            </a:endParaRPr>
          </a:p>
          <a:p>
            <a:r>
              <a:rPr lang="es-ES" b="1" dirty="0" smtClean="0">
                <a:solidFill>
                  <a:srgbClr val="00B050"/>
                </a:solidFill>
              </a:rPr>
              <a:t>B: Aquí tengo ______.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s-ES" b="1" dirty="0" smtClean="0"/>
              <a:t>A:-¿Cuánto cuesta(N)?</a:t>
            </a:r>
            <a:endParaRPr lang="en-US" b="1" dirty="0" smtClean="0"/>
          </a:p>
          <a:p>
            <a:r>
              <a:rPr lang="es-ES" b="1" dirty="0" smtClean="0">
                <a:solidFill>
                  <a:srgbClr val="00B050"/>
                </a:solidFill>
              </a:rPr>
              <a:t>B:- Cuesta(N) _______________ dólares.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s-ES" b="1" dirty="0" smtClean="0"/>
              <a:t>A:- Es (Son) ___________. No ____ compro.</a:t>
            </a:r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  <p:pic>
        <p:nvPicPr>
          <p:cNvPr id="4" name="Picture 3" descr="pantalon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1447800"/>
            <a:ext cx="837650" cy="1143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4800" y="19812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65</a:t>
            </a:r>
            <a:endParaRPr lang="en-US" sz="4000" dirty="0"/>
          </a:p>
        </p:txBody>
      </p:sp>
      <p:pic>
        <p:nvPicPr>
          <p:cNvPr id="18436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800600"/>
            <a:ext cx="1211645" cy="1295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05200" y="15240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unos pantalones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3886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caros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21336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unos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32766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Sesenta y cinco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7400" y="3886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tx2"/>
                </a:solidFill>
              </a:rPr>
              <a:t>l</a:t>
            </a:r>
            <a:r>
              <a:rPr lang="es-ES" sz="3200" dirty="0" smtClean="0">
                <a:solidFill>
                  <a:schemeClr val="tx2"/>
                </a:solidFill>
              </a:rPr>
              <a:t>os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Diálogo (Con compañero 26)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b="1" dirty="0" smtClean="0"/>
              <a:t>A: Quisiera  _______________</a:t>
            </a:r>
            <a:endParaRPr lang="en-US" b="1" dirty="0" smtClean="0"/>
          </a:p>
          <a:p>
            <a:r>
              <a:rPr lang="es-ES" b="1" dirty="0" smtClean="0">
                <a:solidFill>
                  <a:srgbClr val="00B050"/>
                </a:solidFill>
              </a:rPr>
              <a:t>B: Aquí tengo ______.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s-ES" b="1" dirty="0" smtClean="0"/>
              <a:t>A:-¿Cuánto cuesta(N)?</a:t>
            </a:r>
            <a:endParaRPr lang="en-US" b="1" dirty="0" smtClean="0"/>
          </a:p>
          <a:p>
            <a:r>
              <a:rPr lang="es-ES" b="1" dirty="0" smtClean="0">
                <a:solidFill>
                  <a:srgbClr val="00B050"/>
                </a:solidFill>
              </a:rPr>
              <a:t>B:- Cuesta(N) ______________ dólares.</a:t>
            </a:r>
            <a:endParaRPr lang="en-US" b="1" dirty="0" smtClean="0">
              <a:solidFill>
                <a:srgbClr val="00B050"/>
              </a:solidFill>
            </a:endParaRPr>
          </a:p>
          <a:p>
            <a:r>
              <a:rPr lang="es-ES" b="1" dirty="0" smtClean="0"/>
              <a:t>A:- Es (Son) ___________.  ____ compro.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67600" y="28194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/>
              <a:t>1</a:t>
            </a:r>
            <a:r>
              <a:rPr lang="es-ES" sz="4000" dirty="0" smtClean="0"/>
              <a:t>5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15240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>
                <a:solidFill>
                  <a:schemeClr val="tx2"/>
                </a:solidFill>
              </a:rPr>
              <a:t>u</a:t>
            </a:r>
            <a:r>
              <a:rPr lang="es-ES" sz="3200" dirty="0" smtClean="0">
                <a:solidFill>
                  <a:schemeClr val="tx2"/>
                </a:solidFill>
              </a:rPr>
              <a:t>na gorra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24200" y="3886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barata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21336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un</a:t>
            </a:r>
            <a:r>
              <a:rPr lang="es-ES" sz="3200" dirty="0">
                <a:solidFill>
                  <a:schemeClr val="tx2"/>
                </a:solidFill>
              </a:rPr>
              <a:t>a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32766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quince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3886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l</a:t>
            </a:r>
            <a:r>
              <a:rPr lang="es-ES" sz="3200" dirty="0">
                <a:solidFill>
                  <a:schemeClr val="tx2"/>
                </a:solidFill>
              </a:rPr>
              <a:t>a</a:t>
            </a:r>
            <a:endParaRPr lang="en-US" sz="3200" dirty="0">
              <a:solidFill>
                <a:schemeClr val="tx2"/>
              </a:solidFill>
            </a:endParaRPr>
          </a:p>
        </p:txBody>
      </p:sp>
      <p:pic>
        <p:nvPicPr>
          <p:cNvPr id="13" name="Picture 6" descr="http://www.publyco.es/catalogo/images/open%20gorra%20tuc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295400"/>
            <a:ext cx="2084587" cy="1295400"/>
          </a:xfrm>
          <a:prstGeom prst="rect">
            <a:avLst/>
          </a:prstGeom>
          <a:noFill/>
        </p:spPr>
      </p:pic>
      <p:pic>
        <p:nvPicPr>
          <p:cNvPr id="14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5720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5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4572000"/>
            <a:ext cx="121164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A:-Quisiera _______________</a:t>
            </a:r>
            <a:endParaRPr lang="en-US" sz="3200" b="1" dirty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>
                <a:solidFill>
                  <a:srgbClr val="00B050"/>
                </a:solidFill>
              </a:rPr>
              <a:t>B: Aquí tengo __________.</a:t>
            </a:r>
            <a:endParaRPr lang="en-US" sz="3200" b="1" dirty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A:-¿Cuánto cuesta(N)?</a:t>
            </a:r>
            <a:endParaRPr lang="en-US" sz="3200" b="1" dirty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>
                <a:solidFill>
                  <a:srgbClr val="00B050"/>
                </a:solidFill>
              </a:rPr>
              <a:t>B:- Cuesta(N)_____________ dólares.</a:t>
            </a:r>
            <a:endParaRPr lang="en-US" sz="3200" b="1" dirty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 Es (Son) ___________. _____ compro.</a:t>
            </a:r>
            <a:endParaRPr lang="en-US" sz="3200" b="1" dirty="0"/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733800" y="48768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62800" y="22860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95</a:t>
            </a:r>
            <a:endParaRPr lang="en-US" sz="4400" dirty="0"/>
          </a:p>
        </p:txBody>
      </p:sp>
      <p:pic>
        <p:nvPicPr>
          <p:cNvPr id="9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876800"/>
            <a:ext cx="1211645" cy="1295400"/>
          </a:xfrm>
          <a:prstGeom prst="rect">
            <a:avLst/>
          </a:prstGeom>
          <a:noFill/>
        </p:spPr>
      </p:pic>
      <p:pic>
        <p:nvPicPr>
          <p:cNvPr id="10" name="Picture 4" descr="http://t0.gstatic.com/images?q=tbn:ANd9GcSy3WqSTJUsV5apw_krc-AVq6N3JgfntToE7A7dQrzxBE54LA2PEQ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57200"/>
            <a:ext cx="1828800" cy="141283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A:-Quisiera _______________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 Aquí tengo __________.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A:-¿Cuánto cuesta(N)?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B:- Cuesta(N)_____________ dólares.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Char char="+"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A:- Es (Son) ___________. _____ compro.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48006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67600" y="2286000"/>
            <a:ext cx="99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70</a:t>
            </a:r>
            <a:endParaRPr lang="en-US" sz="4400" dirty="0"/>
          </a:p>
        </p:txBody>
      </p:sp>
      <p:pic>
        <p:nvPicPr>
          <p:cNvPr id="10" name="Picture 9" descr="zapatillas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533400"/>
            <a:ext cx="1371600" cy="1460876"/>
          </a:xfrm>
          <a:prstGeom prst="rect">
            <a:avLst/>
          </a:prstGeom>
        </p:spPr>
      </p:pic>
      <p:pic>
        <p:nvPicPr>
          <p:cNvPr id="12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8768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ropa</a:t>
            </a:r>
            <a:endParaRPr lang="en-US" dirty="0"/>
          </a:p>
        </p:txBody>
      </p:sp>
      <p:pic>
        <p:nvPicPr>
          <p:cNvPr id="4" name="Content Placeholder 3" descr="camisa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81600" y="1066800"/>
            <a:ext cx="2366963" cy="1428224"/>
          </a:xfrm>
        </p:spPr>
      </p:pic>
      <p:pic>
        <p:nvPicPr>
          <p:cNvPr id="5" name="Picture 4" descr="camiseta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990600"/>
            <a:ext cx="1752600" cy="1752600"/>
          </a:xfrm>
          <a:prstGeom prst="rect">
            <a:avLst/>
          </a:prstGeom>
        </p:spPr>
      </p:pic>
      <p:pic>
        <p:nvPicPr>
          <p:cNvPr id="6" name="Picture 5" descr="chaqueta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066800"/>
            <a:ext cx="1371600" cy="1387487"/>
          </a:xfrm>
          <a:prstGeom prst="rect">
            <a:avLst/>
          </a:prstGeom>
        </p:spPr>
      </p:pic>
      <p:pic>
        <p:nvPicPr>
          <p:cNvPr id="7" name="Picture 6" descr="falda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2600" y="2971800"/>
            <a:ext cx="1555013" cy="1799469"/>
          </a:xfrm>
          <a:prstGeom prst="rect">
            <a:avLst/>
          </a:prstGeom>
        </p:spPr>
      </p:pic>
      <p:pic>
        <p:nvPicPr>
          <p:cNvPr id="8" name="Picture 7" descr="pantalones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86200" y="2667000"/>
            <a:ext cx="1281188" cy="1748222"/>
          </a:xfrm>
          <a:prstGeom prst="rect">
            <a:avLst/>
          </a:prstGeom>
        </p:spPr>
      </p:pic>
      <p:pic>
        <p:nvPicPr>
          <p:cNvPr id="11" name="Picture 10" descr="Blus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2590800"/>
            <a:ext cx="2286000" cy="1524000"/>
          </a:xfrm>
          <a:prstGeom prst="rect">
            <a:avLst/>
          </a:prstGeom>
        </p:spPr>
      </p:pic>
      <p:pic>
        <p:nvPicPr>
          <p:cNvPr id="13" name="Picture 12" descr="corbat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86200" y="1066800"/>
            <a:ext cx="1221750" cy="1221750"/>
          </a:xfrm>
          <a:prstGeom prst="rect">
            <a:avLst/>
          </a:prstGeom>
        </p:spPr>
      </p:pic>
      <p:pic>
        <p:nvPicPr>
          <p:cNvPr id="14" name="Picture 13" descr="pantalon cort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143000" y="5029200"/>
            <a:ext cx="2456480" cy="1535300"/>
          </a:xfrm>
          <a:prstGeom prst="rect">
            <a:avLst/>
          </a:prstGeom>
        </p:spPr>
      </p:pic>
      <p:pic>
        <p:nvPicPr>
          <p:cNvPr id="17" name="Picture 16" descr="vestid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04800" y="2819400"/>
            <a:ext cx="1371600" cy="2428875"/>
          </a:xfrm>
          <a:prstGeom prst="rect">
            <a:avLst/>
          </a:prstGeom>
        </p:spPr>
      </p:pic>
      <p:pic>
        <p:nvPicPr>
          <p:cNvPr id="15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48500" y="46482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18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15000" y="4800600"/>
            <a:ext cx="1211645" cy="1295400"/>
          </a:xfrm>
          <a:prstGeom prst="rect">
            <a:avLst/>
          </a:prstGeom>
          <a:noFill/>
        </p:spPr>
      </p:pic>
      <p:pic>
        <p:nvPicPr>
          <p:cNvPr id="19" name="Picture 2" descr="http://www.freevectorgallery.com/wp-content/uploads/2011/02/beautiful-vector-red-price-tag-11213-large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86200" y="4800600"/>
            <a:ext cx="1727200" cy="1295400"/>
          </a:xfrm>
          <a:prstGeom prst="rect">
            <a:avLst/>
          </a:prstGeom>
          <a:noFill/>
        </p:spPr>
      </p:pic>
      <p:pic>
        <p:nvPicPr>
          <p:cNvPr id="20" name="Picture 6" descr="http://www.publyco.es/catalogo/images/open%20gorra%20tucson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67767" y="1371600"/>
            <a:ext cx="1376233" cy="855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Cambio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Estudiante A ahora responde.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rgbClr val="00B050"/>
                </a:solidFill>
              </a:rPr>
              <a:t>Estudiante B ahora pregunta.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143000" y="2133600"/>
            <a:ext cx="3429000" cy="60960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14400" y="2133600"/>
            <a:ext cx="335280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A:-Quisiera _______________</a:t>
            </a:r>
            <a:endParaRPr lang="en-US" sz="3200" b="1" dirty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>
                <a:solidFill>
                  <a:srgbClr val="00B050"/>
                </a:solidFill>
              </a:rPr>
              <a:t>B: Aquí tengo __________.</a:t>
            </a:r>
            <a:endParaRPr lang="en-US" sz="3200" b="1" dirty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A:-¿Cuánto cuesta(N)?</a:t>
            </a:r>
            <a:endParaRPr lang="en-US" sz="3200" b="1" dirty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>
                <a:solidFill>
                  <a:srgbClr val="00B050"/>
                </a:solidFill>
              </a:rPr>
              <a:t>B:- Cuesta(N)_____________ dólares.</a:t>
            </a:r>
            <a:endParaRPr lang="en-US" sz="3200" b="1" dirty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 Es (Son) ___________. _____ compro.</a:t>
            </a:r>
            <a:endParaRPr lang="en-US" sz="3200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81400" y="50292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62800" y="22860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140</a:t>
            </a:r>
            <a:endParaRPr lang="en-US" sz="4400" dirty="0"/>
          </a:p>
        </p:txBody>
      </p:sp>
      <p:pic>
        <p:nvPicPr>
          <p:cNvPr id="9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724400"/>
            <a:ext cx="1211645" cy="1295400"/>
          </a:xfrm>
          <a:prstGeom prst="rect">
            <a:avLst/>
          </a:prstGeom>
          <a:noFill/>
        </p:spPr>
      </p:pic>
      <p:pic>
        <p:nvPicPr>
          <p:cNvPr id="7" name="Picture 6" descr="pantalon cort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381000"/>
            <a:ext cx="2456480" cy="1535300"/>
          </a:xfrm>
          <a:prstGeom prst="rect">
            <a:avLst/>
          </a:prstGeom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5105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A:-Quisiera _______________</a:t>
            </a:r>
            <a:endParaRPr lang="en-US" sz="3200" b="1" dirty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>
                <a:solidFill>
                  <a:srgbClr val="00B050"/>
                </a:solidFill>
              </a:rPr>
              <a:t>B: Aquí tengo __________.</a:t>
            </a:r>
            <a:endParaRPr lang="en-US" sz="3200" b="1" dirty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A:-¿Cuánto cuesta(N)?</a:t>
            </a:r>
            <a:endParaRPr lang="en-US" sz="3200" b="1" dirty="0"/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>
                <a:solidFill>
                  <a:srgbClr val="00B050"/>
                </a:solidFill>
              </a:rPr>
              <a:t>B:- Cuesta(N)_____________ dólares.</a:t>
            </a:r>
            <a:endParaRPr lang="en-US" sz="3200" b="1" dirty="0">
              <a:solidFill>
                <a:srgbClr val="00B050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chemeClr val="tx2"/>
              </a:buClr>
              <a:buSzPct val="90000"/>
              <a:buFont typeface="Cambria"/>
              <a:buChar char="+"/>
              <a:defRPr/>
            </a:pPr>
            <a:r>
              <a:rPr lang="es-ES" sz="3200" b="1" dirty="0"/>
              <a:t>A:- Es (Son) ___________. _____ compro.</a:t>
            </a:r>
            <a:endParaRPr lang="en-US" sz="3200" b="1" dirty="0"/>
          </a:p>
        </p:txBody>
      </p:sp>
      <p:pic>
        <p:nvPicPr>
          <p:cNvPr id="5" name="20 second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971800" y="5029200"/>
            <a:ext cx="2133600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62800" y="2286000"/>
            <a:ext cx="129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dirty="0" smtClean="0"/>
              <a:t>38</a:t>
            </a:r>
            <a:endParaRPr lang="en-US" sz="4400" dirty="0"/>
          </a:p>
        </p:txBody>
      </p:sp>
      <p:pic>
        <p:nvPicPr>
          <p:cNvPr id="11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724400"/>
            <a:ext cx="2095500" cy="133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9" name="Picture 8" descr="corbat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457200"/>
            <a:ext cx="1221750" cy="1221750"/>
          </a:xfrm>
          <a:prstGeom prst="rect">
            <a:avLst/>
          </a:prstGeom>
        </p:spPr>
      </p:pic>
    </p:spTree>
  </p:cSld>
  <p:clrMapOvr>
    <a:masterClrMapping/>
  </p:clrMapOvr>
  <p:transition advClick="0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Dictado de Ropa (en grupos de 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577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dirty="0" smtClean="0">
                <a:solidFill>
                  <a:schemeClr val="bg1"/>
                </a:solidFill>
              </a:rPr>
              <a:t>Es una mujer. Lleva una blusa blanca, una falda verde, botas negras y un gorro amarillo y verde.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3276600"/>
            <a:ext cx="7391400" cy="1295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096000" y="4572000"/>
            <a:ext cx="2438400" cy="14478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05200" y="4572000"/>
            <a:ext cx="2590800" cy="14478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43000" y="4572000"/>
            <a:ext cx="2362200" cy="14478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33600" y="34290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Tu dibujo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4648200"/>
            <a:ext cx="21336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El dibujo de tu compañero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733800" y="4724400"/>
            <a:ext cx="21336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El dibujo de tu compañero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48400" y="4724400"/>
            <a:ext cx="2133600" cy="83099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El dibujo de tu compañero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r>
              <a:rPr lang="es-ES" b="1" dirty="0" smtClean="0">
                <a:solidFill>
                  <a:schemeClr val="bg2"/>
                </a:solidFill>
              </a:rPr>
              <a:t>Citas Rápidas</a:t>
            </a:r>
            <a:endParaRPr lang="en-US" b="1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3733800"/>
          </a:xfrm>
        </p:spPr>
        <p:txBody>
          <a:bodyPr/>
          <a:lstStyle/>
          <a:p>
            <a:r>
              <a:rPr lang="es-ES" dirty="0" smtClean="0">
                <a:solidFill>
                  <a:schemeClr val="bg2"/>
                </a:solidFill>
              </a:rPr>
              <a:t>Conversación con el compañero.</a:t>
            </a:r>
          </a:p>
          <a:p>
            <a:r>
              <a:rPr lang="es-ES" dirty="0" smtClean="0">
                <a:solidFill>
                  <a:schemeClr val="bg2"/>
                </a:solidFill>
              </a:rPr>
              <a:t>Cambia de compañero.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29718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29718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28800" y="3048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1828800" y="3276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0" y="35052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35052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28800" y="35814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1828800" y="3810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24000" y="40386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33600" y="40386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828800" y="41148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1828800" y="43434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0" y="45720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33600" y="45720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828800" y="46482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>
            <a:off x="1828800" y="48768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00" y="51054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33600" y="51054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828800" y="5181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>
            <a:off x="1828800" y="54102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57600" y="29718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67200" y="29718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962400" y="3048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3962400" y="3276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48400" y="29718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00" y="29718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6553200" y="3048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>
            <a:off x="6553200" y="3276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57600" y="35814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67200" y="35814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3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962400" y="3657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3962400" y="38862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657600" y="41148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267200" y="41148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962400" y="4191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0800000">
            <a:off x="3962400" y="4419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657600" y="46482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67200" y="46482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962400" y="47244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0800000">
            <a:off x="3962400" y="4953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657600" y="51816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7200" y="51816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962400" y="52578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0800000">
            <a:off x="3962400" y="54864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248400" y="35052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858000" y="35052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4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6553200" y="35814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>
            <a:off x="6553200" y="3810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248400" y="41148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858000" y="41148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5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6553200" y="4191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0800000">
            <a:off x="6553200" y="4419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248400" y="47244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858000" y="47244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1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6553200" y="4800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10800000">
            <a:off x="6553200" y="50292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248400" y="5257800"/>
            <a:ext cx="3810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858000" y="5257800"/>
            <a:ext cx="381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1"/>
                </a:solidFill>
              </a:rPr>
              <a:t>2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6553200" y="53340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10800000">
            <a:off x="6553200" y="5562600"/>
            <a:ext cx="3810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590800" y="2514600"/>
            <a:ext cx="114300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r>
              <a:rPr lang="es-ES" b="1" dirty="0" smtClean="0">
                <a:solidFill>
                  <a:schemeClr val="bg2">
                    <a:lumMod val="25000"/>
                  </a:schemeClr>
                </a:solidFill>
              </a:rPr>
              <a:t>minuto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7" name="Freeform 96"/>
          <p:cNvSpPr/>
          <p:nvPr/>
        </p:nvSpPr>
        <p:spPr>
          <a:xfrm>
            <a:off x="2521527" y="3338945"/>
            <a:ext cx="1939637" cy="2616860"/>
          </a:xfrm>
          <a:custGeom>
            <a:avLst/>
            <a:gdLst>
              <a:gd name="connsiteX0" fmla="*/ 0 w 1939637"/>
              <a:gd name="connsiteY0" fmla="*/ 0 h 2616860"/>
              <a:gd name="connsiteX1" fmla="*/ 27709 w 1939637"/>
              <a:gd name="connsiteY1" fmla="*/ 41564 h 2616860"/>
              <a:gd name="connsiteX2" fmla="*/ 41564 w 1939637"/>
              <a:gd name="connsiteY2" fmla="*/ 83128 h 2616860"/>
              <a:gd name="connsiteX3" fmla="*/ 83128 w 1939637"/>
              <a:gd name="connsiteY3" fmla="*/ 124691 h 2616860"/>
              <a:gd name="connsiteX4" fmla="*/ 96982 w 1939637"/>
              <a:gd name="connsiteY4" fmla="*/ 221673 h 2616860"/>
              <a:gd name="connsiteX5" fmla="*/ 124691 w 1939637"/>
              <a:gd name="connsiteY5" fmla="*/ 263237 h 2616860"/>
              <a:gd name="connsiteX6" fmla="*/ 166255 w 1939637"/>
              <a:gd name="connsiteY6" fmla="*/ 360219 h 2616860"/>
              <a:gd name="connsiteX7" fmla="*/ 235528 w 1939637"/>
              <a:gd name="connsiteY7" fmla="*/ 457200 h 2616860"/>
              <a:gd name="connsiteX8" fmla="*/ 249382 w 1939637"/>
              <a:gd name="connsiteY8" fmla="*/ 540328 h 2616860"/>
              <a:gd name="connsiteX9" fmla="*/ 277091 w 1939637"/>
              <a:gd name="connsiteY9" fmla="*/ 623455 h 2616860"/>
              <a:gd name="connsiteX10" fmla="*/ 290946 w 1939637"/>
              <a:gd name="connsiteY10" fmla="*/ 678873 h 2616860"/>
              <a:gd name="connsiteX11" fmla="*/ 304800 w 1939637"/>
              <a:gd name="connsiteY11" fmla="*/ 831273 h 2616860"/>
              <a:gd name="connsiteX12" fmla="*/ 346364 w 1939637"/>
              <a:gd name="connsiteY12" fmla="*/ 872837 h 2616860"/>
              <a:gd name="connsiteX13" fmla="*/ 415637 w 1939637"/>
              <a:gd name="connsiteY13" fmla="*/ 983673 h 2616860"/>
              <a:gd name="connsiteX14" fmla="*/ 443346 w 1939637"/>
              <a:gd name="connsiteY14" fmla="*/ 1025237 h 2616860"/>
              <a:gd name="connsiteX15" fmla="*/ 484909 w 1939637"/>
              <a:gd name="connsiteY15" fmla="*/ 1136073 h 2616860"/>
              <a:gd name="connsiteX16" fmla="*/ 498764 w 1939637"/>
              <a:gd name="connsiteY16" fmla="*/ 1191491 h 2616860"/>
              <a:gd name="connsiteX17" fmla="*/ 540328 w 1939637"/>
              <a:gd name="connsiteY17" fmla="*/ 1233055 h 2616860"/>
              <a:gd name="connsiteX18" fmla="*/ 595746 w 1939637"/>
              <a:gd name="connsiteY18" fmla="*/ 1288473 h 2616860"/>
              <a:gd name="connsiteX19" fmla="*/ 609600 w 1939637"/>
              <a:gd name="connsiteY19" fmla="*/ 1330037 h 2616860"/>
              <a:gd name="connsiteX20" fmla="*/ 637309 w 1939637"/>
              <a:gd name="connsiteY20" fmla="*/ 1371600 h 2616860"/>
              <a:gd name="connsiteX21" fmla="*/ 692728 w 1939637"/>
              <a:gd name="connsiteY21" fmla="*/ 1427019 h 2616860"/>
              <a:gd name="connsiteX22" fmla="*/ 720437 w 1939637"/>
              <a:gd name="connsiteY22" fmla="*/ 1482437 h 2616860"/>
              <a:gd name="connsiteX23" fmla="*/ 775855 w 1939637"/>
              <a:gd name="connsiteY23" fmla="*/ 1565564 h 2616860"/>
              <a:gd name="connsiteX24" fmla="*/ 831273 w 1939637"/>
              <a:gd name="connsiteY24" fmla="*/ 1648691 h 2616860"/>
              <a:gd name="connsiteX25" fmla="*/ 886691 w 1939637"/>
              <a:gd name="connsiteY25" fmla="*/ 1759528 h 2616860"/>
              <a:gd name="connsiteX26" fmla="*/ 914400 w 1939637"/>
              <a:gd name="connsiteY26" fmla="*/ 1801091 h 2616860"/>
              <a:gd name="connsiteX27" fmla="*/ 969818 w 1939637"/>
              <a:gd name="connsiteY27" fmla="*/ 1939637 h 2616860"/>
              <a:gd name="connsiteX28" fmla="*/ 983673 w 1939637"/>
              <a:gd name="connsiteY28" fmla="*/ 1981200 h 2616860"/>
              <a:gd name="connsiteX29" fmla="*/ 955964 w 1939637"/>
              <a:gd name="connsiteY29" fmla="*/ 2036619 h 2616860"/>
              <a:gd name="connsiteX30" fmla="*/ 942109 w 1939637"/>
              <a:gd name="connsiteY30" fmla="*/ 2078182 h 2616860"/>
              <a:gd name="connsiteX31" fmla="*/ 900546 w 1939637"/>
              <a:gd name="connsiteY31" fmla="*/ 2119746 h 2616860"/>
              <a:gd name="connsiteX32" fmla="*/ 942109 w 1939637"/>
              <a:gd name="connsiteY32" fmla="*/ 2161310 h 2616860"/>
              <a:gd name="connsiteX33" fmla="*/ 997528 w 1939637"/>
              <a:gd name="connsiteY33" fmla="*/ 2175164 h 2616860"/>
              <a:gd name="connsiteX34" fmla="*/ 1039091 w 1939637"/>
              <a:gd name="connsiteY34" fmla="*/ 2189019 h 2616860"/>
              <a:gd name="connsiteX35" fmla="*/ 1108364 w 1939637"/>
              <a:gd name="connsiteY35" fmla="*/ 2299855 h 2616860"/>
              <a:gd name="connsiteX36" fmla="*/ 1122218 w 1939637"/>
              <a:gd name="connsiteY36" fmla="*/ 2410691 h 2616860"/>
              <a:gd name="connsiteX37" fmla="*/ 1177637 w 1939637"/>
              <a:gd name="connsiteY37" fmla="*/ 2438400 h 2616860"/>
              <a:gd name="connsiteX38" fmla="*/ 1205346 w 1939637"/>
              <a:gd name="connsiteY38" fmla="*/ 2479964 h 2616860"/>
              <a:gd name="connsiteX39" fmla="*/ 1260764 w 1939637"/>
              <a:gd name="connsiteY39" fmla="*/ 2507673 h 2616860"/>
              <a:gd name="connsiteX40" fmla="*/ 1399309 w 1939637"/>
              <a:gd name="connsiteY40" fmla="*/ 2576946 h 2616860"/>
              <a:gd name="connsiteX41" fmla="*/ 1440873 w 1939637"/>
              <a:gd name="connsiteY41" fmla="*/ 2604655 h 2616860"/>
              <a:gd name="connsiteX42" fmla="*/ 1579418 w 1939637"/>
              <a:gd name="connsiteY42" fmla="*/ 2563091 h 2616860"/>
              <a:gd name="connsiteX43" fmla="*/ 1634837 w 1939637"/>
              <a:gd name="connsiteY43" fmla="*/ 2549237 h 2616860"/>
              <a:gd name="connsiteX44" fmla="*/ 1717964 w 1939637"/>
              <a:gd name="connsiteY44" fmla="*/ 2479964 h 2616860"/>
              <a:gd name="connsiteX45" fmla="*/ 1773382 w 1939637"/>
              <a:gd name="connsiteY45" fmla="*/ 2438400 h 2616860"/>
              <a:gd name="connsiteX46" fmla="*/ 1856509 w 1939637"/>
              <a:gd name="connsiteY46" fmla="*/ 2369128 h 2616860"/>
              <a:gd name="connsiteX47" fmla="*/ 1870364 w 1939637"/>
              <a:gd name="connsiteY47" fmla="*/ 2327564 h 2616860"/>
              <a:gd name="connsiteX48" fmla="*/ 1911928 w 1939637"/>
              <a:gd name="connsiteY48" fmla="*/ 2286000 h 2616860"/>
              <a:gd name="connsiteX49" fmla="*/ 1939637 w 1939637"/>
              <a:gd name="connsiteY49" fmla="*/ 2244437 h 2616860"/>
              <a:gd name="connsiteX50" fmla="*/ 1898073 w 1939637"/>
              <a:gd name="connsiteY50" fmla="*/ 2216728 h 2616860"/>
              <a:gd name="connsiteX51" fmla="*/ 1856509 w 1939637"/>
              <a:gd name="connsiteY51" fmla="*/ 2230582 h 261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939637" h="2616860">
                <a:moveTo>
                  <a:pt x="0" y="0"/>
                </a:moveTo>
                <a:cubicBezTo>
                  <a:pt x="9236" y="13855"/>
                  <a:pt x="20262" y="26671"/>
                  <a:pt x="27709" y="41564"/>
                </a:cubicBezTo>
                <a:cubicBezTo>
                  <a:pt x="34240" y="54626"/>
                  <a:pt x="33463" y="70977"/>
                  <a:pt x="41564" y="83128"/>
                </a:cubicBezTo>
                <a:cubicBezTo>
                  <a:pt x="52432" y="99430"/>
                  <a:pt x="69273" y="110837"/>
                  <a:pt x="83128" y="124691"/>
                </a:cubicBezTo>
                <a:cubicBezTo>
                  <a:pt x="87746" y="157018"/>
                  <a:pt x="87599" y="190395"/>
                  <a:pt x="96982" y="221673"/>
                </a:cubicBezTo>
                <a:cubicBezTo>
                  <a:pt x="101767" y="237622"/>
                  <a:pt x="117244" y="248344"/>
                  <a:pt x="124691" y="263237"/>
                </a:cubicBezTo>
                <a:cubicBezTo>
                  <a:pt x="202408" y="418668"/>
                  <a:pt x="50936" y="158410"/>
                  <a:pt x="166255" y="360219"/>
                </a:cubicBezTo>
                <a:cubicBezTo>
                  <a:pt x="182461" y="388579"/>
                  <a:pt x="217688" y="433414"/>
                  <a:pt x="235528" y="457200"/>
                </a:cubicBezTo>
                <a:cubicBezTo>
                  <a:pt x="240146" y="484909"/>
                  <a:pt x="242569" y="513075"/>
                  <a:pt x="249382" y="540328"/>
                </a:cubicBezTo>
                <a:cubicBezTo>
                  <a:pt x="256466" y="568664"/>
                  <a:pt x="268698" y="595479"/>
                  <a:pt x="277091" y="623455"/>
                </a:cubicBezTo>
                <a:cubicBezTo>
                  <a:pt x="282563" y="641693"/>
                  <a:pt x="286328" y="660400"/>
                  <a:pt x="290946" y="678873"/>
                </a:cubicBezTo>
                <a:cubicBezTo>
                  <a:pt x="295564" y="729673"/>
                  <a:pt x="290787" y="782226"/>
                  <a:pt x="304800" y="831273"/>
                </a:cubicBezTo>
                <a:cubicBezTo>
                  <a:pt x="310183" y="850113"/>
                  <a:pt x="333613" y="857961"/>
                  <a:pt x="346364" y="872837"/>
                </a:cubicBezTo>
                <a:cubicBezTo>
                  <a:pt x="403129" y="939062"/>
                  <a:pt x="375089" y="912713"/>
                  <a:pt x="415637" y="983673"/>
                </a:cubicBezTo>
                <a:cubicBezTo>
                  <a:pt x="423898" y="998130"/>
                  <a:pt x="435899" y="1010344"/>
                  <a:pt x="443346" y="1025237"/>
                </a:cubicBezTo>
                <a:cubicBezTo>
                  <a:pt x="453108" y="1044760"/>
                  <a:pt x="476914" y="1108092"/>
                  <a:pt x="484909" y="1136073"/>
                </a:cubicBezTo>
                <a:cubicBezTo>
                  <a:pt x="490140" y="1154382"/>
                  <a:pt x="489317" y="1174959"/>
                  <a:pt x="498764" y="1191491"/>
                </a:cubicBezTo>
                <a:cubicBezTo>
                  <a:pt x="508485" y="1208503"/>
                  <a:pt x="526473" y="1219200"/>
                  <a:pt x="540328" y="1233055"/>
                </a:cubicBezTo>
                <a:cubicBezTo>
                  <a:pt x="577272" y="1343892"/>
                  <a:pt x="521855" y="1214582"/>
                  <a:pt x="595746" y="1288473"/>
                </a:cubicBezTo>
                <a:cubicBezTo>
                  <a:pt x="606073" y="1298800"/>
                  <a:pt x="603069" y="1316975"/>
                  <a:pt x="609600" y="1330037"/>
                </a:cubicBezTo>
                <a:cubicBezTo>
                  <a:pt x="617046" y="1344930"/>
                  <a:pt x="626473" y="1358958"/>
                  <a:pt x="637309" y="1371600"/>
                </a:cubicBezTo>
                <a:cubicBezTo>
                  <a:pt x="654311" y="1391435"/>
                  <a:pt x="692728" y="1427019"/>
                  <a:pt x="692728" y="1427019"/>
                </a:cubicBezTo>
                <a:cubicBezTo>
                  <a:pt x="701964" y="1445492"/>
                  <a:pt x="709811" y="1464727"/>
                  <a:pt x="720437" y="1482437"/>
                </a:cubicBezTo>
                <a:cubicBezTo>
                  <a:pt x="737571" y="1510993"/>
                  <a:pt x="757382" y="1537855"/>
                  <a:pt x="775855" y="1565564"/>
                </a:cubicBezTo>
                <a:lnTo>
                  <a:pt x="831273" y="1648691"/>
                </a:lnTo>
                <a:cubicBezTo>
                  <a:pt x="854186" y="1683060"/>
                  <a:pt x="868218" y="1722582"/>
                  <a:pt x="886691" y="1759528"/>
                </a:cubicBezTo>
                <a:cubicBezTo>
                  <a:pt x="894137" y="1774421"/>
                  <a:pt x="906139" y="1786634"/>
                  <a:pt x="914400" y="1801091"/>
                </a:cubicBezTo>
                <a:cubicBezTo>
                  <a:pt x="947016" y="1858170"/>
                  <a:pt x="947110" y="1871514"/>
                  <a:pt x="969818" y="1939637"/>
                </a:cubicBezTo>
                <a:lnTo>
                  <a:pt x="983673" y="1981200"/>
                </a:lnTo>
                <a:cubicBezTo>
                  <a:pt x="974437" y="1999673"/>
                  <a:pt x="964100" y="2017636"/>
                  <a:pt x="955964" y="2036619"/>
                </a:cubicBezTo>
                <a:cubicBezTo>
                  <a:pt x="950211" y="2050042"/>
                  <a:pt x="950210" y="2066031"/>
                  <a:pt x="942109" y="2078182"/>
                </a:cubicBezTo>
                <a:cubicBezTo>
                  <a:pt x="931241" y="2094485"/>
                  <a:pt x="914400" y="2105891"/>
                  <a:pt x="900546" y="2119746"/>
                </a:cubicBezTo>
                <a:cubicBezTo>
                  <a:pt x="914400" y="2133601"/>
                  <a:pt x="925097" y="2151589"/>
                  <a:pt x="942109" y="2161310"/>
                </a:cubicBezTo>
                <a:cubicBezTo>
                  <a:pt x="958642" y="2170757"/>
                  <a:pt x="979219" y="2169933"/>
                  <a:pt x="997528" y="2175164"/>
                </a:cubicBezTo>
                <a:cubicBezTo>
                  <a:pt x="1011570" y="2179176"/>
                  <a:pt x="1025237" y="2184401"/>
                  <a:pt x="1039091" y="2189019"/>
                </a:cubicBezTo>
                <a:cubicBezTo>
                  <a:pt x="1072066" y="2287943"/>
                  <a:pt x="1042498" y="2255945"/>
                  <a:pt x="1108364" y="2299855"/>
                </a:cubicBezTo>
                <a:cubicBezTo>
                  <a:pt x="1112982" y="2336800"/>
                  <a:pt x="1105567" y="2377389"/>
                  <a:pt x="1122218" y="2410691"/>
                </a:cubicBezTo>
                <a:cubicBezTo>
                  <a:pt x="1131455" y="2429164"/>
                  <a:pt x="1161771" y="2425178"/>
                  <a:pt x="1177637" y="2438400"/>
                </a:cubicBezTo>
                <a:cubicBezTo>
                  <a:pt x="1190429" y="2449060"/>
                  <a:pt x="1192554" y="2469304"/>
                  <a:pt x="1205346" y="2479964"/>
                </a:cubicBezTo>
                <a:cubicBezTo>
                  <a:pt x="1221212" y="2493186"/>
                  <a:pt x="1243054" y="2497047"/>
                  <a:pt x="1260764" y="2507673"/>
                </a:cubicBezTo>
                <a:cubicBezTo>
                  <a:pt x="1378586" y="2578366"/>
                  <a:pt x="1300804" y="2552319"/>
                  <a:pt x="1399309" y="2576946"/>
                </a:cubicBezTo>
                <a:cubicBezTo>
                  <a:pt x="1413164" y="2586182"/>
                  <a:pt x="1424304" y="2602998"/>
                  <a:pt x="1440873" y="2604655"/>
                </a:cubicBezTo>
                <a:cubicBezTo>
                  <a:pt x="1562931" y="2616860"/>
                  <a:pt x="1506303" y="2594425"/>
                  <a:pt x="1579418" y="2563091"/>
                </a:cubicBezTo>
                <a:cubicBezTo>
                  <a:pt x="1596920" y="2555590"/>
                  <a:pt x="1616364" y="2553855"/>
                  <a:pt x="1634837" y="2549237"/>
                </a:cubicBezTo>
                <a:cubicBezTo>
                  <a:pt x="1726697" y="2487996"/>
                  <a:pt x="1624624" y="2559970"/>
                  <a:pt x="1717964" y="2479964"/>
                </a:cubicBezTo>
                <a:cubicBezTo>
                  <a:pt x="1735496" y="2464937"/>
                  <a:pt x="1755850" y="2453427"/>
                  <a:pt x="1773382" y="2438400"/>
                </a:cubicBezTo>
                <a:cubicBezTo>
                  <a:pt x="1866721" y="2358396"/>
                  <a:pt x="1764650" y="2430368"/>
                  <a:pt x="1856509" y="2369128"/>
                </a:cubicBezTo>
                <a:cubicBezTo>
                  <a:pt x="1861127" y="2355273"/>
                  <a:pt x="1862263" y="2339715"/>
                  <a:pt x="1870364" y="2327564"/>
                </a:cubicBezTo>
                <a:cubicBezTo>
                  <a:pt x="1881233" y="2311261"/>
                  <a:pt x="1899385" y="2301052"/>
                  <a:pt x="1911928" y="2286000"/>
                </a:cubicBezTo>
                <a:cubicBezTo>
                  <a:pt x="1922588" y="2273208"/>
                  <a:pt x="1930401" y="2258291"/>
                  <a:pt x="1939637" y="2244437"/>
                </a:cubicBezTo>
                <a:cubicBezTo>
                  <a:pt x="1925782" y="2235201"/>
                  <a:pt x="1914498" y="2219466"/>
                  <a:pt x="1898073" y="2216728"/>
                </a:cubicBezTo>
                <a:cubicBezTo>
                  <a:pt x="1883668" y="2214327"/>
                  <a:pt x="1856509" y="2230582"/>
                  <a:pt x="1856509" y="223058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4572000" y="3276600"/>
            <a:ext cx="2438400" cy="2743200"/>
          </a:xfrm>
          <a:custGeom>
            <a:avLst/>
            <a:gdLst>
              <a:gd name="connsiteX0" fmla="*/ 0 w 1939637"/>
              <a:gd name="connsiteY0" fmla="*/ 0 h 2616860"/>
              <a:gd name="connsiteX1" fmla="*/ 27709 w 1939637"/>
              <a:gd name="connsiteY1" fmla="*/ 41564 h 2616860"/>
              <a:gd name="connsiteX2" fmla="*/ 41564 w 1939637"/>
              <a:gd name="connsiteY2" fmla="*/ 83128 h 2616860"/>
              <a:gd name="connsiteX3" fmla="*/ 83128 w 1939637"/>
              <a:gd name="connsiteY3" fmla="*/ 124691 h 2616860"/>
              <a:gd name="connsiteX4" fmla="*/ 96982 w 1939637"/>
              <a:gd name="connsiteY4" fmla="*/ 221673 h 2616860"/>
              <a:gd name="connsiteX5" fmla="*/ 124691 w 1939637"/>
              <a:gd name="connsiteY5" fmla="*/ 263237 h 2616860"/>
              <a:gd name="connsiteX6" fmla="*/ 166255 w 1939637"/>
              <a:gd name="connsiteY6" fmla="*/ 360219 h 2616860"/>
              <a:gd name="connsiteX7" fmla="*/ 235528 w 1939637"/>
              <a:gd name="connsiteY7" fmla="*/ 457200 h 2616860"/>
              <a:gd name="connsiteX8" fmla="*/ 249382 w 1939637"/>
              <a:gd name="connsiteY8" fmla="*/ 540328 h 2616860"/>
              <a:gd name="connsiteX9" fmla="*/ 277091 w 1939637"/>
              <a:gd name="connsiteY9" fmla="*/ 623455 h 2616860"/>
              <a:gd name="connsiteX10" fmla="*/ 290946 w 1939637"/>
              <a:gd name="connsiteY10" fmla="*/ 678873 h 2616860"/>
              <a:gd name="connsiteX11" fmla="*/ 304800 w 1939637"/>
              <a:gd name="connsiteY11" fmla="*/ 831273 h 2616860"/>
              <a:gd name="connsiteX12" fmla="*/ 346364 w 1939637"/>
              <a:gd name="connsiteY12" fmla="*/ 872837 h 2616860"/>
              <a:gd name="connsiteX13" fmla="*/ 415637 w 1939637"/>
              <a:gd name="connsiteY13" fmla="*/ 983673 h 2616860"/>
              <a:gd name="connsiteX14" fmla="*/ 443346 w 1939637"/>
              <a:gd name="connsiteY14" fmla="*/ 1025237 h 2616860"/>
              <a:gd name="connsiteX15" fmla="*/ 484909 w 1939637"/>
              <a:gd name="connsiteY15" fmla="*/ 1136073 h 2616860"/>
              <a:gd name="connsiteX16" fmla="*/ 498764 w 1939637"/>
              <a:gd name="connsiteY16" fmla="*/ 1191491 h 2616860"/>
              <a:gd name="connsiteX17" fmla="*/ 540328 w 1939637"/>
              <a:gd name="connsiteY17" fmla="*/ 1233055 h 2616860"/>
              <a:gd name="connsiteX18" fmla="*/ 595746 w 1939637"/>
              <a:gd name="connsiteY18" fmla="*/ 1288473 h 2616860"/>
              <a:gd name="connsiteX19" fmla="*/ 609600 w 1939637"/>
              <a:gd name="connsiteY19" fmla="*/ 1330037 h 2616860"/>
              <a:gd name="connsiteX20" fmla="*/ 637309 w 1939637"/>
              <a:gd name="connsiteY20" fmla="*/ 1371600 h 2616860"/>
              <a:gd name="connsiteX21" fmla="*/ 692728 w 1939637"/>
              <a:gd name="connsiteY21" fmla="*/ 1427019 h 2616860"/>
              <a:gd name="connsiteX22" fmla="*/ 720437 w 1939637"/>
              <a:gd name="connsiteY22" fmla="*/ 1482437 h 2616860"/>
              <a:gd name="connsiteX23" fmla="*/ 775855 w 1939637"/>
              <a:gd name="connsiteY23" fmla="*/ 1565564 h 2616860"/>
              <a:gd name="connsiteX24" fmla="*/ 831273 w 1939637"/>
              <a:gd name="connsiteY24" fmla="*/ 1648691 h 2616860"/>
              <a:gd name="connsiteX25" fmla="*/ 886691 w 1939637"/>
              <a:gd name="connsiteY25" fmla="*/ 1759528 h 2616860"/>
              <a:gd name="connsiteX26" fmla="*/ 914400 w 1939637"/>
              <a:gd name="connsiteY26" fmla="*/ 1801091 h 2616860"/>
              <a:gd name="connsiteX27" fmla="*/ 969818 w 1939637"/>
              <a:gd name="connsiteY27" fmla="*/ 1939637 h 2616860"/>
              <a:gd name="connsiteX28" fmla="*/ 983673 w 1939637"/>
              <a:gd name="connsiteY28" fmla="*/ 1981200 h 2616860"/>
              <a:gd name="connsiteX29" fmla="*/ 955964 w 1939637"/>
              <a:gd name="connsiteY29" fmla="*/ 2036619 h 2616860"/>
              <a:gd name="connsiteX30" fmla="*/ 942109 w 1939637"/>
              <a:gd name="connsiteY30" fmla="*/ 2078182 h 2616860"/>
              <a:gd name="connsiteX31" fmla="*/ 900546 w 1939637"/>
              <a:gd name="connsiteY31" fmla="*/ 2119746 h 2616860"/>
              <a:gd name="connsiteX32" fmla="*/ 942109 w 1939637"/>
              <a:gd name="connsiteY32" fmla="*/ 2161310 h 2616860"/>
              <a:gd name="connsiteX33" fmla="*/ 997528 w 1939637"/>
              <a:gd name="connsiteY33" fmla="*/ 2175164 h 2616860"/>
              <a:gd name="connsiteX34" fmla="*/ 1039091 w 1939637"/>
              <a:gd name="connsiteY34" fmla="*/ 2189019 h 2616860"/>
              <a:gd name="connsiteX35" fmla="*/ 1108364 w 1939637"/>
              <a:gd name="connsiteY35" fmla="*/ 2299855 h 2616860"/>
              <a:gd name="connsiteX36" fmla="*/ 1122218 w 1939637"/>
              <a:gd name="connsiteY36" fmla="*/ 2410691 h 2616860"/>
              <a:gd name="connsiteX37" fmla="*/ 1177637 w 1939637"/>
              <a:gd name="connsiteY37" fmla="*/ 2438400 h 2616860"/>
              <a:gd name="connsiteX38" fmla="*/ 1205346 w 1939637"/>
              <a:gd name="connsiteY38" fmla="*/ 2479964 h 2616860"/>
              <a:gd name="connsiteX39" fmla="*/ 1260764 w 1939637"/>
              <a:gd name="connsiteY39" fmla="*/ 2507673 h 2616860"/>
              <a:gd name="connsiteX40" fmla="*/ 1399309 w 1939637"/>
              <a:gd name="connsiteY40" fmla="*/ 2576946 h 2616860"/>
              <a:gd name="connsiteX41" fmla="*/ 1440873 w 1939637"/>
              <a:gd name="connsiteY41" fmla="*/ 2604655 h 2616860"/>
              <a:gd name="connsiteX42" fmla="*/ 1579418 w 1939637"/>
              <a:gd name="connsiteY42" fmla="*/ 2563091 h 2616860"/>
              <a:gd name="connsiteX43" fmla="*/ 1634837 w 1939637"/>
              <a:gd name="connsiteY43" fmla="*/ 2549237 h 2616860"/>
              <a:gd name="connsiteX44" fmla="*/ 1717964 w 1939637"/>
              <a:gd name="connsiteY44" fmla="*/ 2479964 h 2616860"/>
              <a:gd name="connsiteX45" fmla="*/ 1773382 w 1939637"/>
              <a:gd name="connsiteY45" fmla="*/ 2438400 h 2616860"/>
              <a:gd name="connsiteX46" fmla="*/ 1856509 w 1939637"/>
              <a:gd name="connsiteY46" fmla="*/ 2369128 h 2616860"/>
              <a:gd name="connsiteX47" fmla="*/ 1870364 w 1939637"/>
              <a:gd name="connsiteY47" fmla="*/ 2327564 h 2616860"/>
              <a:gd name="connsiteX48" fmla="*/ 1911928 w 1939637"/>
              <a:gd name="connsiteY48" fmla="*/ 2286000 h 2616860"/>
              <a:gd name="connsiteX49" fmla="*/ 1939637 w 1939637"/>
              <a:gd name="connsiteY49" fmla="*/ 2244437 h 2616860"/>
              <a:gd name="connsiteX50" fmla="*/ 1898073 w 1939637"/>
              <a:gd name="connsiteY50" fmla="*/ 2216728 h 2616860"/>
              <a:gd name="connsiteX51" fmla="*/ 1856509 w 1939637"/>
              <a:gd name="connsiteY51" fmla="*/ 2230582 h 261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939637" h="2616860">
                <a:moveTo>
                  <a:pt x="0" y="0"/>
                </a:moveTo>
                <a:cubicBezTo>
                  <a:pt x="9236" y="13855"/>
                  <a:pt x="20262" y="26671"/>
                  <a:pt x="27709" y="41564"/>
                </a:cubicBezTo>
                <a:cubicBezTo>
                  <a:pt x="34240" y="54626"/>
                  <a:pt x="33463" y="70977"/>
                  <a:pt x="41564" y="83128"/>
                </a:cubicBezTo>
                <a:cubicBezTo>
                  <a:pt x="52432" y="99430"/>
                  <a:pt x="69273" y="110837"/>
                  <a:pt x="83128" y="124691"/>
                </a:cubicBezTo>
                <a:cubicBezTo>
                  <a:pt x="87746" y="157018"/>
                  <a:pt x="87599" y="190395"/>
                  <a:pt x="96982" y="221673"/>
                </a:cubicBezTo>
                <a:cubicBezTo>
                  <a:pt x="101767" y="237622"/>
                  <a:pt x="117244" y="248344"/>
                  <a:pt x="124691" y="263237"/>
                </a:cubicBezTo>
                <a:cubicBezTo>
                  <a:pt x="202408" y="418668"/>
                  <a:pt x="50936" y="158410"/>
                  <a:pt x="166255" y="360219"/>
                </a:cubicBezTo>
                <a:cubicBezTo>
                  <a:pt x="182461" y="388579"/>
                  <a:pt x="217688" y="433414"/>
                  <a:pt x="235528" y="457200"/>
                </a:cubicBezTo>
                <a:cubicBezTo>
                  <a:pt x="240146" y="484909"/>
                  <a:pt x="242569" y="513075"/>
                  <a:pt x="249382" y="540328"/>
                </a:cubicBezTo>
                <a:cubicBezTo>
                  <a:pt x="256466" y="568664"/>
                  <a:pt x="268698" y="595479"/>
                  <a:pt x="277091" y="623455"/>
                </a:cubicBezTo>
                <a:cubicBezTo>
                  <a:pt x="282563" y="641693"/>
                  <a:pt x="286328" y="660400"/>
                  <a:pt x="290946" y="678873"/>
                </a:cubicBezTo>
                <a:cubicBezTo>
                  <a:pt x="295564" y="729673"/>
                  <a:pt x="290787" y="782226"/>
                  <a:pt x="304800" y="831273"/>
                </a:cubicBezTo>
                <a:cubicBezTo>
                  <a:pt x="310183" y="850113"/>
                  <a:pt x="333613" y="857961"/>
                  <a:pt x="346364" y="872837"/>
                </a:cubicBezTo>
                <a:cubicBezTo>
                  <a:pt x="403129" y="939062"/>
                  <a:pt x="375089" y="912713"/>
                  <a:pt x="415637" y="983673"/>
                </a:cubicBezTo>
                <a:cubicBezTo>
                  <a:pt x="423898" y="998130"/>
                  <a:pt x="435899" y="1010344"/>
                  <a:pt x="443346" y="1025237"/>
                </a:cubicBezTo>
                <a:cubicBezTo>
                  <a:pt x="453108" y="1044760"/>
                  <a:pt x="476914" y="1108092"/>
                  <a:pt x="484909" y="1136073"/>
                </a:cubicBezTo>
                <a:cubicBezTo>
                  <a:pt x="490140" y="1154382"/>
                  <a:pt x="489317" y="1174959"/>
                  <a:pt x="498764" y="1191491"/>
                </a:cubicBezTo>
                <a:cubicBezTo>
                  <a:pt x="508485" y="1208503"/>
                  <a:pt x="526473" y="1219200"/>
                  <a:pt x="540328" y="1233055"/>
                </a:cubicBezTo>
                <a:cubicBezTo>
                  <a:pt x="577272" y="1343892"/>
                  <a:pt x="521855" y="1214582"/>
                  <a:pt x="595746" y="1288473"/>
                </a:cubicBezTo>
                <a:cubicBezTo>
                  <a:pt x="606073" y="1298800"/>
                  <a:pt x="603069" y="1316975"/>
                  <a:pt x="609600" y="1330037"/>
                </a:cubicBezTo>
                <a:cubicBezTo>
                  <a:pt x="617046" y="1344930"/>
                  <a:pt x="626473" y="1358958"/>
                  <a:pt x="637309" y="1371600"/>
                </a:cubicBezTo>
                <a:cubicBezTo>
                  <a:pt x="654311" y="1391435"/>
                  <a:pt x="692728" y="1427019"/>
                  <a:pt x="692728" y="1427019"/>
                </a:cubicBezTo>
                <a:cubicBezTo>
                  <a:pt x="701964" y="1445492"/>
                  <a:pt x="709811" y="1464727"/>
                  <a:pt x="720437" y="1482437"/>
                </a:cubicBezTo>
                <a:cubicBezTo>
                  <a:pt x="737571" y="1510993"/>
                  <a:pt x="757382" y="1537855"/>
                  <a:pt x="775855" y="1565564"/>
                </a:cubicBezTo>
                <a:lnTo>
                  <a:pt x="831273" y="1648691"/>
                </a:lnTo>
                <a:cubicBezTo>
                  <a:pt x="854186" y="1683060"/>
                  <a:pt x="868218" y="1722582"/>
                  <a:pt x="886691" y="1759528"/>
                </a:cubicBezTo>
                <a:cubicBezTo>
                  <a:pt x="894137" y="1774421"/>
                  <a:pt x="906139" y="1786634"/>
                  <a:pt x="914400" y="1801091"/>
                </a:cubicBezTo>
                <a:cubicBezTo>
                  <a:pt x="947016" y="1858170"/>
                  <a:pt x="947110" y="1871514"/>
                  <a:pt x="969818" y="1939637"/>
                </a:cubicBezTo>
                <a:lnTo>
                  <a:pt x="983673" y="1981200"/>
                </a:lnTo>
                <a:cubicBezTo>
                  <a:pt x="974437" y="1999673"/>
                  <a:pt x="964100" y="2017636"/>
                  <a:pt x="955964" y="2036619"/>
                </a:cubicBezTo>
                <a:cubicBezTo>
                  <a:pt x="950211" y="2050042"/>
                  <a:pt x="950210" y="2066031"/>
                  <a:pt x="942109" y="2078182"/>
                </a:cubicBezTo>
                <a:cubicBezTo>
                  <a:pt x="931241" y="2094485"/>
                  <a:pt x="914400" y="2105891"/>
                  <a:pt x="900546" y="2119746"/>
                </a:cubicBezTo>
                <a:cubicBezTo>
                  <a:pt x="914400" y="2133601"/>
                  <a:pt x="925097" y="2151589"/>
                  <a:pt x="942109" y="2161310"/>
                </a:cubicBezTo>
                <a:cubicBezTo>
                  <a:pt x="958642" y="2170757"/>
                  <a:pt x="979219" y="2169933"/>
                  <a:pt x="997528" y="2175164"/>
                </a:cubicBezTo>
                <a:cubicBezTo>
                  <a:pt x="1011570" y="2179176"/>
                  <a:pt x="1025237" y="2184401"/>
                  <a:pt x="1039091" y="2189019"/>
                </a:cubicBezTo>
                <a:cubicBezTo>
                  <a:pt x="1072066" y="2287943"/>
                  <a:pt x="1042498" y="2255945"/>
                  <a:pt x="1108364" y="2299855"/>
                </a:cubicBezTo>
                <a:cubicBezTo>
                  <a:pt x="1112982" y="2336800"/>
                  <a:pt x="1105567" y="2377389"/>
                  <a:pt x="1122218" y="2410691"/>
                </a:cubicBezTo>
                <a:cubicBezTo>
                  <a:pt x="1131455" y="2429164"/>
                  <a:pt x="1161771" y="2425178"/>
                  <a:pt x="1177637" y="2438400"/>
                </a:cubicBezTo>
                <a:cubicBezTo>
                  <a:pt x="1190429" y="2449060"/>
                  <a:pt x="1192554" y="2469304"/>
                  <a:pt x="1205346" y="2479964"/>
                </a:cubicBezTo>
                <a:cubicBezTo>
                  <a:pt x="1221212" y="2493186"/>
                  <a:pt x="1243054" y="2497047"/>
                  <a:pt x="1260764" y="2507673"/>
                </a:cubicBezTo>
                <a:cubicBezTo>
                  <a:pt x="1378586" y="2578366"/>
                  <a:pt x="1300804" y="2552319"/>
                  <a:pt x="1399309" y="2576946"/>
                </a:cubicBezTo>
                <a:cubicBezTo>
                  <a:pt x="1413164" y="2586182"/>
                  <a:pt x="1424304" y="2602998"/>
                  <a:pt x="1440873" y="2604655"/>
                </a:cubicBezTo>
                <a:cubicBezTo>
                  <a:pt x="1562931" y="2616860"/>
                  <a:pt x="1506303" y="2594425"/>
                  <a:pt x="1579418" y="2563091"/>
                </a:cubicBezTo>
                <a:cubicBezTo>
                  <a:pt x="1596920" y="2555590"/>
                  <a:pt x="1616364" y="2553855"/>
                  <a:pt x="1634837" y="2549237"/>
                </a:cubicBezTo>
                <a:cubicBezTo>
                  <a:pt x="1726697" y="2487996"/>
                  <a:pt x="1624624" y="2559970"/>
                  <a:pt x="1717964" y="2479964"/>
                </a:cubicBezTo>
                <a:cubicBezTo>
                  <a:pt x="1735496" y="2464937"/>
                  <a:pt x="1755850" y="2453427"/>
                  <a:pt x="1773382" y="2438400"/>
                </a:cubicBezTo>
                <a:cubicBezTo>
                  <a:pt x="1866721" y="2358396"/>
                  <a:pt x="1764650" y="2430368"/>
                  <a:pt x="1856509" y="2369128"/>
                </a:cubicBezTo>
                <a:cubicBezTo>
                  <a:pt x="1861127" y="2355273"/>
                  <a:pt x="1862263" y="2339715"/>
                  <a:pt x="1870364" y="2327564"/>
                </a:cubicBezTo>
                <a:cubicBezTo>
                  <a:pt x="1881233" y="2311261"/>
                  <a:pt x="1899385" y="2301052"/>
                  <a:pt x="1911928" y="2286000"/>
                </a:cubicBezTo>
                <a:cubicBezTo>
                  <a:pt x="1922588" y="2273208"/>
                  <a:pt x="1930401" y="2258291"/>
                  <a:pt x="1939637" y="2244437"/>
                </a:cubicBezTo>
                <a:cubicBezTo>
                  <a:pt x="1925782" y="2235201"/>
                  <a:pt x="1914498" y="2219466"/>
                  <a:pt x="1898073" y="2216728"/>
                </a:cubicBezTo>
                <a:cubicBezTo>
                  <a:pt x="1883668" y="2214327"/>
                  <a:pt x="1856509" y="2230582"/>
                  <a:pt x="1856509" y="2230582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4876800" y="2590800"/>
            <a:ext cx="1219200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</a:p>
          <a:p>
            <a:r>
              <a:rPr lang="es-ES" b="1" dirty="0" smtClean="0">
                <a:solidFill>
                  <a:schemeClr val="bg2">
                    <a:lumMod val="25000"/>
                  </a:schemeClr>
                </a:solidFill>
              </a:rPr>
              <a:t>minuto</a:t>
            </a:r>
            <a:endParaRPr lang="en-US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02" name="Straight Arrow Connector 101"/>
          <p:cNvCxnSpPr/>
          <p:nvPr/>
        </p:nvCxnSpPr>
        <p:spPr>
          <a:xfrm rot="5400000" flipH="1" flipV="1">
            <a:off x="4686300" y="5067300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 flipH="1" flipV="1">
            <a:off x="4687094" y="4456906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 flipH="1" flipV="1">
            <a:off x="4687094" y="3618706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 flipH="1" flipV="1">
            <a:off x="7200900" y="5143500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 flipH="1" flipV="1">
            <a:off x="7201694" y="4533106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 flipH="1" flipV="1">
            <a:off x="7201694" y="3847306"/>
            <a:ext cx="533400" cy="1588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Modelo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¿Qué lleva el hombre?</a:t>
            </a:r>
          </a:p>
          <a:p>
            <a:r>
              <a:rPr lang="es-ES" dirty="0" smtClean="0"/>
              <a:t>El hombre lleva una camisa blanca y unos pantalones grises.</a:t>
            </a:r>
          </a:p>
          <a:p>
            <a:r>
              <a:rPr lang="es-ES" dirty="0" smtClean="0"/>
              <a:t>¿Cuánto cuesta la camisa?</a:t>
            </a:r>
          </a:p>
          <a:p>
            <a:r>
              <a:rPr lang="es-ES" dirty="0" smtClean="0"/>
              <a:t>Cuesta 50 dólares.</a:t>
            </a:r>
          </a:p>
          <a:p>
            <a:r>
              <a:rPr lang="es-ES" dirty="0" smtClean="0"/>
              <a:t>¿Cuánto cuestan los pantalones?</a:t>
            </a:r>
          </a:p>
          <a:p>
            <a:r>
              <a:rPr lang="es-ES" dirty="0" smtClean="0"/>
              <a:t>Cuestan 70 dólares.</a:t>
            </a:r>
            <a:endParaRPr lang="en-US" dirty="0"/>
          </a:p>
        </p:txBody>
      </p:sp>
      <p:pic>
        <p:nvPicPr>
          <p:cNvPr id="35842" name="Picture 2" descr="Portrait of young beauty man full body — Stock Photo #74234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447800"/>
            <a:ext cx="3505200" cy="5257801"/>
          </a:xfrm>
          <a:prstGeom prst="rect">
            <a:avLst/>
          </a:prstGeom>
          <a:noFill/>
        </p:spPr>
      </p:pic>
      <p:sp>
        <p:nvSpPr>
          <p:cNvPr id="5" name="Wave 4"/>
          <p:cNvSpPr/>
          <p:nvPr/>
        </p:nvSpPr>
        <p:spPr>
          <a:xfrm>
            <a:off x="6629400" y="2667000"/>
            <a:ext cx="685800" cy="3048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$50</a:t>
            </a:r>
            <a:endParaRPr lang="en-US" dirty="0"/>
          </a:p>
        </p:txBody>
      </p:sp>
      <p:sp>
        <p:nvSpPr>
          <p:cNvPr id="6" name="Wave 5"/>
          <p:cNvSpPr/>
          <p:nvPr/>
        </p:nvSpPr>
        <p:spPr>
          <a:xfrm>
            <a:off x="5334000" y="4648200"/>
            <a:ext cx="685800" cy="3048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$70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8" name="Picture 4" descr="http://98.131.128.188/uploads/allimg/111225/12560Gb9-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371600"/>
            <a:ext cx="4216012" cy="5486400"/>
          </a:xfrm>
          <a:prstGeom prst="rect">
            <a:avLst/>
          </a:prstGeom>
          <a:noFill/>
        </p:spPr>
      </p:pic>
      <p:pic>
        <p:nvPicPr>
          <p:cNvPr id="1030" name="Picture 6" descr="http://1.bp.blogspot.com/-nrzhF-D4uyE/TWUt35xi-RI/AAAAAAAAEKU/m4UmiuetF8g/s320/casual+jeans+with+ti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1371600"/>
            <a:ext cx="4648198" cy="4648200"/>
          </a:xfrm>
          <a:prstGeom prst="rect">
            <a:avLst/>
          </a:prstGeom>
          <a:noFill/>
        </p:spPr>
      </p:pic>
      <p:sp>
        <p:nvSpPr>
          <p:cNvPr id="5" name="Wave 4"/>
          <p:cNvSpPr/>
          <p:nvPr/>
        </p:nvSpPr>
        <p:spPr>
          <a:xfrm>
            <a:off x="7543800" y="2743200"/>
            <a:ext cx="914400" cy="3810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$130</a:t>
            </a:r>
            <a:endParaRPr lang="en-US" dirty="0"/>
          </a:p>
        </p:txBody>
      </p:sp>
      <p:sp>
        <p:nvSpPr>
          <p:cNvPr id="6" name="Wave 5"/>
          <p:cNvSpPr/>
          <p:nvPr/>
        </p:nvSpPr>
        <p:spPr>
          <a:xfrm>
            <a:off x="7391400" y="4191000"/>
            <a:ext cx="685800" cy="3048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$45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6400800" y="3581400"/>
            <a:ext cx="685800" cy="3048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$30</a:t>
            </a:r>
            <a:endParaRPr lang="en-US" dirty="0"/>
          </a:p>
        </p:txBody>
      </p:sp>
      <p:sp>
        <p:nvSpPr>
          <p:cNvPr id="8" name="Wave 7"/>
          <p:cNvSpPr/>
          <p:nvPr/>
        </p:nvSpPr>
        <p:spPr>
          <a:xfrm>
            <a:off x="6019800" y="5562600"/>
            <a:ext cx="685800" cy="3048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$60</a:t>
            </a:r>
            <a:endParaRPr lang="en-US" dirty="0"/>
          </a:p>
        </p:txBody>
      </p:sp>
      <p:sp>
        <p:nvSpPr>
          <p:cNvPr id="9" name="Wave 8"/>
          <p:cNvSpPr/>
          <p:nvPr/>
        </p:nvSpPr>
        <p:spPr>
          <a:xfrm>
            <a:off x="3200400" y="25908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$230</a:t>
            </a:r>
            <a:endParaRPr lang="en-US" dirty="0"/>
          </a:p>
        </p:txBody>
      </p:sp>
      <p:sp>
        <p:nvSpPr>
          <p:cNvPr id="11" name="Wave 10"/>
          <p:cNvSpPr/>
          <p:nvPr/>
        </p:nvSpPr>
        <p:spPr>
          <a:xfrm>
            <a:off x="1524000" y="28956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$110</a:t>
            </a:r>
            <a:endParaRPr lang="en-US" dirty="0"/>
          </a:p>
        </p:txBody>
      </p:sp>
      <p:sp>
        <p:nvSpPr>
          <p:cNvPr id="12" name="Wave 11"/>
          <p:cNvSpPr/>
          <p:nvPr/>
        </p:nvSpPr>
        <p:spPr>
          <a:xfrm>
            <a:off x="1447800" y="49530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$80</a:t>
            </a:r>
            <a:endParaRPr lang="en-US" dirty="0"/>
          </a:p>
        </p:txBody>
      </p:sp>
      <p:sp>
        <p:nvSpPr>
          <p:cNvPr id="13" name="Wave 12"/>
          <p:cNvSpPr/>
          <p:nvPr/>
        </p:nvSpPr>
        <p:spPr>
          <a:xfrm>
            <a:off x="2895600" y="59436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$50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http://static7.depositphotos.com/1278120/770/i/450/dep_7704928-Business-woman-full-bod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609600"/>
            <a:ext cx="4013200" cy="6019800"/>
          </a:xfrm>
          <a:prstGeom prst="rect">
            <a:avLst/>
          </a:prstGeom>
          <a:noFill/>
        </p:spPr>
      </p:pic>
      <p:pic>
        <p:nvPicPr>
          <p:cNvPr id="34820" name="Picture 4" descr="Full body portrait of a  young man  — Stock Photo #188087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680756"/>
            <a:ext cx="3733800" cy="6177244"/>
          </a:xfrm>
          <a:prstGeom prst="rect">
            <a:avLst/>
          </a:prstGeom>
          <a:noFill/>
        </p:spPr>
      </p:pic>
      <p:sp>
        <p:nvSpPr>
          <p:cNvPr id="6" name="Wave 5"/>
          <p:cNvSpPr/>
          <p:nvPr/>
        </p:nvSpPr>
        <p:spPr>
          <a:xfrm>
            <a:off x="2590800" y="6096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$20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1066800" y="19812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$140</a:t>
            </a:r>
            <a:endParaRPr lang="en-US" dirty="0"/>
          </a:p>
        </p:txBody>
      </p:sp>
      <p:sp>
        <p:nvSpPr>
          <p:cNvPr id="8" name="Wave 7"/>
          <p:cNvSpPr/>
          <p:nvPr/>
        </p:nvSpPr>
        <p:spPr>
          <a:xfrm>
            <a:off x="2590800" y="25908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$75</a:t>
            </a:r>
            <a:endParaRPr lang="en-US" dirty="0"/>
          </a:p>
        </p:txBody>
      </p:sp>
      <p:sp>
        <p:nvSpPr>
          <p:cNvPr id="9" name="Wave 8"/>
          <p:cNvSpPr/>
          <p:nvPr/>
        </p:nvSpPr>
        <p:spPr>
          <a:xfrm>
            <a:off x="1447800" y="40386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$50</a:t>
            </a:r>
            <a:endParaRPr lang="en-US" dirty="0"/>
          </a:p>
        </p:txBody>
      </p:sp>
      <p:sp>
        <p:nvSpPr>
          <p:cNvPr id="10" name="Wave 9"/>
          <p:cNvSpPr/>
          <p:nvPr/>
        </p:nvSpPr>
        <p:spPr>
          <a:xfrm>
            <a:off x="2743200" y="5715000"/>
            <a:ext cx="838200" cy="4572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$90</a:t>
            </a:r>
            <a:endParaRPr lang="en-US" dirty="0"/>
          </a:p>
        </p:txBody>
      </p:sp>
      <p:sp>
        <p:nvSpPr>
          <p:cNvPr id="11" name="Wave 10"/>
          <p:cNvSpPr/>
          <p:nvPr/>
        </p:nvSpPr>
        <p:spPr>
          <a:xfrm>
            <a:off x="5257800" y="2209800"/>
            <a:ext cx="838200" cy="4572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$80</a:t>
            </a:r>
            <a:endParaRPr lang="en-US" dirty="0"/>
          </a:p>
        </p:txBody>
      </p:sp>
      <p:sp>
        <p:nvSpPr>
          <p:cNvPr id="12" name="Wave 11"/>
          <p:cNvSpPr/>
          <p:nvPr/>
        </p:nvSpPr>
        <p:spPr>
          <a:xfrm>
            <a:off x="7086600" y="3962400"/>
            <a:ext cx="838200" cy="4572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$120</a:t>
            </a:r>
            <a:endParaRPr lang="en-US" dirty="0"/>
          </a:p>
        </p:txBody>
      </p:sp>
      <p:sp>
        <p:nvSpPr>
          <p:cNvPr id="13" name="Wave 12"/>
          <p:cNvSpPr/>
          <p:nvPr/>
        </p:nvSpPr>
        <p:spPr>
          <a:xfrm>
            <a:off x="5867400" y="5029200"/>
            <a:ext cx="838200" cy="457200"/>
          </a:xfrm>
          <a:prstGeom prst="wav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$150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De Compras en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Ve a la página web: </a:t>
            </a:r>
            <a:r>
              <a:rPr lang="es-ES" u="sng" dirty="0" smtClean="0"/>
              <a:t>www.zara.es</a:t>
            </a:r>
            <a:r>
              <a:rPr lang="es-ES" dirty="0" smtClean="0"/>
              <a:t> – </a:t>
            </a:r>
          </a:p>
          <a:p>
            <a:pPr>
              <a:buNone/>
            </a:pPr>
            <a:r>
              <a:rPr lang="es-ES" dirty="0" smtClean="0"/>
              <a:t>	elige España como país. </a:t>
            </a:r>
          </a:p>
          <a:p>
            <a:r>
              <a:rPr lang="es-ES" dirty="0" smtClean="0"/>
              <a:t>Busca dos prendas de ropa por cada categoría: Mujer, Hombre, y Niño. Escribe: 1) Qué ropa es (con color) 2) Precio en euros 3) Cuánto es en dólares 4) es caro, es barato o es un precio normal (Usa verbo Pensar o Creer) 5) Te gusta o no te gusta. </a:t>
            </a:r>
          </a:p>
          <a:p>
            <a:r>
              <a:rPr lang="es-ES" dirty="0" smtClean="0"/>
              <a:t>Sigue el modelo:</a:t>
            </a:r>
            <a:endParaRPr lang="en-US" dirty="0" smtClean="0"/>
          </a:p>
          <a:p>
            <a:r>
              <a:rPr lang="es-ES" i="1" dirty="0" smtClean="0">
                <a:solidFill>
                  <a:srgbClr val="FFFF00"/>
                </a:solidFill>
              </a:rPr>
              <a:t>Es un vestido rojo y blanco. Cuesta 16,9 euros que son 25 dólares. Pienso que (=Creo que) es un precio normal. Me gusta un poco.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s-ES" dirty="0" smtClean="0">
                <a:hlinkClick r:id="rId2"/>
              </a:rPr>
              <a:t>http://www.zara.com/webapp/wcs/stores/servlet/home/es/es/zara-S2011</a:t>
            </a:r>
            <a:endParaRPr lang="es-ES" dirty="0" smtClean="0"/>
          </a:p>
          <a:p>
            <a:pPr>
              <a:buNone/>
            </a:pPr>
            <a:r>
              <a:rPr lang="en-US" dirty="0" smtClean="0"/>
              <a:t>Currency converter: http://www.xe.com/ucc/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 tiendas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us.123rf.com/400wm/400/400/stockbroker/stockbroker0910/stockbroker091000552/5633380-asistente-de-ventas-con-el-cliente-en-la-tienda-de-ro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457950" cy="43053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3962400"/>
            <a:ext cx="2971800" cy="646331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rgbClr val="FF0000"/>
                </a:solidFill>
              </a:rPr>
              <a:t>Dependiente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1200" y="4038600"/>
            <a:ext cx="2971800" cy="646331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rgbClr val="FF0000"/>
                </a:solidFill>
              </a:rPr>
              <a:t>Cliente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Precio justo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ction Button: Custom 3">
            <a:hlinkClick r:id="rId2" action="ppaction://hlinkpres?slideindex=1&amp;slidetitle=La Ropa" highlightClick="1"/>
          </p:cNvPr>
          <p:cNvSpPr/>
          <p:nvPr/>
        </p:nvSpPr>
        <p:spPr>
          <a:xfrm>
            <a:off x="2209800" y="3048000"/>
            <a:ext cx="4572000" cy="1981200"/>
          </a:xfrm>
          <a:prstGeom prst="actionButtonBlank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dirty="0" smtClean="0">
                <a:solidFill>
                  <a:schemeClr val="tx2"/>
                </a:solidFill>
              </a:rPr>
              <a:t>El Precio Justo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6000" cy="1143000"/>
          </a:xfrm>
        </p:spPr>
        <p:txBody>
          <a:bodyPr/>
          <a:lstStyle/>
          <a:p>
            <a:r>
              <a:rPr lang="es-ES" dirty="0" smtClean="0"/>
              <a:t>Diálogo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Cliente: -Quisiera una camiseta blanca.</a:t>
            </a:r>
          </a:p>
          <a:p>
            <a:pPr>
              <a:buNone/>
            </a:pPr>
            <a:r>
              <a:rPr lang="es-ES" dirty="0" smtClean="0"/>
              <a:t>Dependiente:- Aquí tengo una.</a:t>
            </a:r>
          </a:p>
          <a:p>
            <a:pPr>
              <a:buNone/>
            </a:pPr>
            <a:r>
              <a:rPr lang="es-ES" dirty="0" smtClean="0"/>
              <a:t>				(Lo siento, no tengo ninguna)</a:t>
            </a:r>
          </a:p>
          <a:p>
            <a:pPr>
              <a:buNone/>
            </a:pPr>
            <a:r>
              <a:rPr lang="es-ES" dirty="0" smtClean="0"/>
              <a:t>Cliente:- ¿Cuánto cuesta?</a:t>
            </a:r>
          </a:p>
          <a:p>
            <a:pPr>
              <a:buNone/>
            </a:pPr>
            <a:r>
              <a:rPr lang="es-ES" dirty="0" smtClean="0"/>
              <a:t>Dependiente:- Cuesta treinta euros.</a:t>
            </a:r>
          </a:p>
          <a:p>
            <a:pPr>
              <a:buNone/>
            </a:pPr>
            <a:r>
              <a:rPr lang="es-ES" dirty="0" smtClean="0"/>
              <a:t>Cliente:- La compro.</a:t>
            </a:r>
          </a:p>
          <a:p>
            <a:pPr>
              <a:buNone/>
            </a:pPr>
            <a:r>
              <a:rPr lang="es-ES" dirty="0" smtClean="0"/>
              <a:t>			(Es muy cara.)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3810000" cy="838200"/>
          </a:xfrm>
          <a:solidFill>
            <a:schemeClr val="bg1">
              <a:lumMod val="65000"/>
              <a:lumOff val="35000"/>
            </a:schemeClr>
          </a:solidFill>
        </p:spPr>
        <p:txBody>
          <a:bodyPr/>
          <a:lstStyle/>
          <a:p>
            <a:r>
              <a:rPr lang="es-ES" dirty="0" smtClean="0">
                <a:solidFill>
                  <a:schemeClr val="tx2"/>
                </a:solidFill>
              </a:rPr>
              <a:t>Apuntes del cliente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solidFill>
            <a:srgbClr val="FFC000"/>
          </a:solidFill>
        </p:spPr>
        <p:txBody>
          <a:bodyPr/>
          <a:lstStyle/>
          <a:p>
            <a:pPr>
              <a:buNone/>
            </a:pPr>
            <a:r>
              <a:rPr lang="es-ES" dirty="0" smtClean="0">
                <a:solidFill>
                  <a:schemeClr val="tx2"/>
                </a:solidFill>
              </a:rPr>
              <a:t>Compro la camiseta a Eric por 30 euros.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343400" y="762000"/>
            <a:ext cx="4041775" cy="838200"/>
          </a:xfrm>
          <a:solidFill>
            <a:schemeClr val="bg1">
              <a:lumMod val="65000"/>
              <a:lumOff val="35000"/>
            </a:schemeClr>
          </a:solidFill>
        </p:spPr>
        <p:txBody>
          <a:bodyPr>
            <a:norm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Apuntes del dependiente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s-ES" dirty="0" smtClean="0">
                <a:solidFill>
                  <a:schemeClr val="tx2"/>
                </a:solidFill>
              </a:rPr>
              <a:t>Vendo la camiseta a </a:t>
            </a:r>
            <a:r>
              <a:rPr lang="es-ES" dirty="0" err="1" smtClean="0">
                <a:solidFill>
                  <a:schemeClr val="tx2"/>
                </a:solidFill>
              </a:rPr>
              <a:t>Erica</a:t>
            </a:r>
            <a:r>
              <a:rPr lang="es-ES" dirty="0" smtClean="0">
                <a:solidFill>
                  <a:schemeClr val="tx2"/>
                </a:solidFill>
              </a:rPr>
              <a:t> por 30 euros.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Tira cómica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es-ES" dirty="0" smtClean="0"/>
              <a:t>Vayan a Toondoo.com</a:t>
            </a:r>
          </a:p>
          <a:p>
            <a:r>
              <a:rPr lang="es-ES" dirty="0" smtClean="0"/>
              <a:t>Creen una tira cómica para una de las situaciones:</a:t>
            </a:r>
          </a:p>
          <a:p>
            <a:pPr marL="514350" indent="-514350">
              <a:buAutoNum type="alphaLcParenR"/>
            </a:pPr>
            <a:r>
              <a:rPr lang="es-ES" dirty="0" smtClean="0"/>
              <a:t>Comprar en una tienda.</a:t>
            </a:r>
          </a:p>
          <a:p>
            <a:pPr marL="514350" indent="-514350">
              <a:buAutoNum type="alphaLcParenR"/>
            </a:pPr>
            <a:r>
              <a:rPr lang="es-ES" dirty="0" smtClean="0"/>
              <a:t>Regatear en un mercado.</a:t>
            </a:r>
            <a:endParaRPr lang="en-US" dirty="0"/>
          </a:p>
        </p:txBody>
      </p:sp>
      <p:sp>
        <p:nvSpPr>
          <p:cNvPr id="4" name="Cloud Callout 3">
            <a:hlinkClick r:id="rId2"/>
          </p:cNvPr>
          <p:cNvSpPr/>
          <p:nvPr/>
        </p:nvSpPr>
        <p:spPr>
          <a:xfrm>
            <a:off x="4876800" y="304800"/>
            <a:ext cx="3581400" cy="1295400"/>
          </a:xfrm>
          <a:prstGeom prst="cloudCallout">
            <a:avLst>
              <a:gd name="adj1" fmla="val -39295"/>
              <a:gd name="adj2" fmla="val 744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Toondoo.com</a:t>
            </a:r>
            <a:endParaRPr lang="en-US" sz="2400" dirty="0">
              <a:solidFill>
                <a:schemeClr val="tx2"/>
              </a:solidFill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Evaluaci</a:t>
            </a:r>
            <a:r>
              <a:rPr lang="es-ES" dirty="0" err="1" smtClean="0"/>
              <a:t>ón</a:t>
            </a:r>
            <a:r>
              <a:rPr lang="es-ES" dirty="0" smtClean="0"/>
              <a:t>: Presentación de los trajes típicos regionales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Preparen una presentación en </a:t>
            </a:r>
            <a:r>
              <a:rPr lang="es-ES" dirty="0" err="1" smtClean="0"/>
              <a:t>Glogster</a:t>
            </a:r>
            <a:r>
              <a:rPr lang="es-E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Vertical Scroll 8">
            <a:hlinkClick r:id="rId2"/>
          </p:cNvPr>
          <p:cNvSpPr/>
          <p:nvPr/>
        </p:nvSpPr>
        <p:spPr>
          <a:xfrm>
            <a:off x="2819400" y="2971800"/>
            <a:ext cx="2895600" cy="19812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b="1" dirty="0" err="1" smtClean="0">
                <a:solidFill>
                  <a:schemeClr val="tx2"/>
                </a:solidFill>
              </a:rPr>
              <a:t>Glogster</a:t>
            </a:r>
            <a:endParaRPr lang="en-US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Evaluaci</a:t>
            </a:r>
            <a:r>
              <a:rPr lang="es-ES" dirty="0" err="1" smtClean="0"/>
              <a:t>ón</a:t>
            </a:r>
            <a:r>
              <a:rPr lang="es-ES" dirty="0" smtClean="0"/>
              <a:t>: Comunicación interpersonal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759581"/>
            <a:ext cx="8077200" cy="1740989"/>
          </a:xfrm>
        </p:spPr>
        <p:txBody>
          <a:bodyPr/>
          <a:lstStyle/>
          <a:p>
            <a:r>
              <a:rPr lang="es-ES" dirty="0" smtClean="0"/>
              <a:t>Completen una conversación con el </a:t>
            </a:r>
            <a:r>
              <a:rPr lang="es-ES" dirty="0" err="1" smtClean="0"/>
              <a:t>compañer</a:t>
            </a:r>
            <a:r>
              <a:rPr lang="en-US" dirty="0" smtClean="0"/>
              <a:t>@ </a:t>
            </a:r>
            <a:r>
              <a:rPr lang="en-US" dirty="0" err="1" smtClean="0"/>
              <a:t>siguiendo</a:t>
            </a:r>
            <a:r>
              <a:rPr lang="en-US" dirty="0" smtClean="0"/>
              <a:t> el </a:t>
            </a:r>
            <a:r>
              <a:rPr lang="en-US" dirty="0" err="1" smtClean="0"/>
              <a:t>gui</a:t>
            </a:r>
            <a:r>
              <a:rPr lang="es-ES" dirty="0" smtClean="0"/>
              <a:t>ó</a:t>
            </a:r>
            <a:r>
              <a:rPr lang="en-US" dirty="0" smtClean="0"/>
              <a:t>n </a:t>
            </a:r>
            <a:r>
              <a:rPr lang="en-US" dirty="0" err="1" smtClean="0"/>
              <a:t>que</a:t>
            </a:r>
            <a:r>
              <a:rPr lang="en-US" dirty="0" smtClean="0"/>
              <a:t> se propone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Evaluaci</a:t>
            </a:r>
            <a:r>
              <a:rPr lang="es-ES" dirty="0" err="1" smtClean="0"/>
              <a:t>ón</a:t>
            </a:r>
            <a:r>
              <a:rPr lang="es-ES" dirty="0" smtClean="0"/>
              <a:t>: Comunicación interpersonal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Vendedor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don’t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a </a:t>
            </a:r>
            <a:r>
              <a:rPr lang="es-ES" dirty="0" err="1" smtClean="0"/>
              <a:t>white</a:t>
            </a:r>
            <a:r>
              <a:rPr lang="es-ES" dirty="0" smtClean="0"/>
              <a:t> </a:t>
            </a:r>
            <a:r>
              <a:rPr lang="es-ES" dirty="0" err="1" smtClean="0"/>
              <a:t>blouse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Offer</a:t>
            </a:r>
            <a:r>
              <a:rPr lang="es-ES" dirty="0" smtClean="0"/>
              <a:t> a red </a:t>
            </a:r>
            <a:r>
              <a:rPr lang="es-ES" dirty="0" err="1" smtClean="0"/>
              <a:t>blouse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costs</a:t>
            </a:r>
            <a:r>
              <a:rPr lang="es-ES" dirty="0" smtClean="0"/>
              <a:t> 9 pesos.</a:t>
            </a:r>
          </a:p>
          <a:p>
            <a:r>
              <a:rPr lang="es-ES" dirty="0" err="1" smtClean="0"/>
              <a:t>Bargain</a:t>
            </a:r>
            <a:r>
              <a:rPr lang="es-ES" dirty="0" smtClean="0"/>
              <a:t>, </a:t>
            </a:r>
            <a:r>
              <a:rPr lang="es-ES" dirty="0" err="1" smtClean="0"/>
              <a:t>but</a:t>
            </a:r>
            <a:r>
              <a:rPr lang="es-ES" dirty="0" smtClean="0"/>
              <a:t> try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keep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price</a:t>
            </a:r>
            <a:r>
              <a:rPr lang="es-ES" dirty="0" smtClean="0"/>
              <a:t> up.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2"/>
                </a:solidFill>
              </a:rPr>
              <a:t>Cliente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ES" dirty="0" err="1" smtClean="0"/>
              <a:t>You</a:t>
            </a:r>
            <a:r>
              <a:rPr lang="es-ES" dirty="0" smtClean="0"/>
              <a:t> are </a:t>
            </a:r>
            <a:r>
              <a:rPr lang="es-ES" dirty="0" err="1" smtClean="0"/>
              <a:t>looking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a </a:t>
            </a:r>
            <a:r>
              <a:rPr lang="es-ES" dirty="0" err="1" smtClean="0"/>
              <a:t>white</a:t>
            </a:r>
            <a:r>
              <a:rPr lang="es-ES" dirty="0" smtClean="0"/>
              <a:t> </a:t>
            </a:r>
            <a:r>
              <a:rPr lang="es-ES" dirty="0" err="1" smtClean="0"/>
              <a:t>blouse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Accept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buy</a:t>
            </a:r>
            <a:r>
              <a:rPr lang="es-ES" dirty="0" smtClean="0"/>
              <a:t> a red </a:t>
            </a:r>
            <a:r>
              <a:rPr lang="es-ES" dirty="0" err="1" smtClean="0"/>
              <a:t>blouse</a:t>
            </a:r>
            <a:r>
              <a:rPr lang="es-ES" dirty="0" smtClean="0"/>
              <a:t>.</a:t>
            </a:r>
          </a:p>
          <a:p>
            <a:r>
              <a:rPr lang="es-ES" dirty="0" smtClean="0"/>
              <a:t>Ask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price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Bargain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a </a:t>
            </a:r>
            <a:r>
              <a:rPr lang="es-ES" dirty="0" err="1" smtClean="0"/>
              <a:t>lower</a:t>
            </a:r>
            <a:r>
              <a:rPr lang="es-ES" dirty="0" smtClean="0"/>
              <a:t> </a:t>
            </a:r>
            <a:r>
              <a:rPr lang="es-ES" dirty="0" err="1" smtClean="0"/>
              <a:t>price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Buy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blouse</a:t>
            </a:r>
            <a:r>
              <a:rPr lang="es-E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 de la lección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295400" y="16002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dirty="0" smtClean="0"/>
              <a:t>Preparar el escenario</a:t>
            </a:r>
          </a:p>
          <a:p>
            <a:pPr>
              <a:buNone/>
            </a:pPr>
            <a:r>
              <a:rPr lang="es-ES" dirty="0" smtClean="0"/>
              <a:t>Input Comprensible</a:t>
            </a:r>
          </a:p>
          <a:p>
            <a:pPr>
              <a:buNone/>
            </a:pPr>
            <a:r>
              <a:rPr lang="es-ES" dirty="0" smtClean="0"/>
              <a:t>Verificar comprensión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Práctica Guiada</a:t>
            </a:r>
          </a:p>
          <a:p>
            <a:pPr>
              <a:buNone/>
            </a:pPr>
            <a:r>
              <a:rPr lang="es-ES" dirty="0" smtClean="0"/>
              <a:t>Aplicación y Extensión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Evaluación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0" name="Up-Down Arrow 9"/>
          <p:cNvSpPr/>
          <p:nvPr/>
        </p:nvSpPr>
        <p:spPr>
          <a:xfrm>
            <a:off x="381000" y="1524000"/>
            <a:ext cx="914400" cy="1447800"/>
          </a:xfrm>
          <a:prstGeom prst="upDownArrow">
            <a:avLst>
              <a:gd name="adj1" fmla="val 315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Dentro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Up-Down Arrow 10"/>
          <p:cNvSpPr/>
          <p:nvPr/>
        </p:nvSpPr>
        <p:spPr>
          <a:xfrm>
            <a:off x="381000" y="2971800"/>
            <a:ext cx="914400" cy="2057400"/>
          </a:xfrm>
          <a:prstGeom prst="upDownArrow">
            <a:avLst>
              <a:gd name="adj1" fmla="val 438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sz="2000" dirty="0" smtClean="0">
                <a:solidFill>
                  <a:schemeClr val="tx2"/>
                </a:solidFill>
              </a:rPr>
              <a:t>A través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Up-Down Arrow 11"/>
          <p:cNvSpPr/>
          <p:nvPr/>
        </p:nvSpPr>
        <p:spPr>
          <a:xfrm>
            <a:off x="381000" y="5029200"/>
            <a:ext cx="914400" cy="1676400"/>
          </a:xfrm>
          <a:prstGeom prst="upDownArrow">
            <a:avLst>
              <a:gd name="adj1" fmla="val 3153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" dirty="0" smtClean="0">
                <a:solidFill>
                  <a:schemeClr val="tx2"/>
                </a:solidFill>
              </a:rPr>
              <a:t>Más allá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05600" y="1600200"/>
            <a:ext cx="2133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Diálogo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05600" y="1752600"/>
            <a:ext cx="2133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De tiendas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0" y="1752600"/>
            <a:ext cx="2133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Sí o No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990600"/>
            <a:ext cx="2133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Bingo Humano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10400" y="1905000"/>
            <a:ext cx="2133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err="1" smtClean="0">
                <a:solidFill>
                  <a:schemeClr val="tx2"/>
                </a:solidFill>
              </a:rPr>
              <a:t>Glogster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1295400"/>
            <a:ext cx="25908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Imágenes de ropa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2800" y="2057400"/>
            <a:ext cx="21336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2400" dirty="0" smtClean="0">
                <a:solidFill>
                  <a:schemeClr val="tx2"/>
                </a:solidFill>
              </a:rPr>
              <a:t>Citas Rápidas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24884E-6 L -0.30833 0.266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91397E-6 L -0.20833 0.3105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1397E-6 L -0.225 0.1107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8834E-6 L -0.11666 0.343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57909E-6 L -0.43333 0.49931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2682 L -0.19166 0.09967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06667 0.2664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1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Manos a la obra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grupos de 2 o 3, usen la plantilla para planear una lección para programar </a:t>
            </a:r>
            <a:r>
              <a:rPr lang="es-ES" dirty="0" smtClean="0"/>
              <a:t>una de las siguientes: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b="1" i="1" dirty="0" smtClean="0">
                <a:solidFill>
                  <a:srgbClr val="FFFF00"/>
                </a:solidFill>
              </a:rPr>
              <a:t>Dar direcciones y los medios de transporte</a:t>
            </a:r>
            <a:r>
              <a:rPr lang="es-ES" b="1" i="1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es-ES" b="1" i="1" dirty="0" smtClean="0">
                <a:solidFill>
                  <a:srgbClr val="FFFF00"/>
                </a:solidFill>
              </a:rPr>
              <a:t>	</a:t>
            </a:r>
            <a:r>
              <a:rPr lang="es-ES" b="1" i="1" dirty="0" smtClean="0">
                <a:solidFill>
                  <a:srgbClr val="FFFF00"/>
                </a:solidFill>
              </a:rPr>
              <a:t>			</a:t>
            </a:r>
            <a:r>
              <a:rPr lang="es-ES" dirty="0" smtClean="0">
                <a:solidFill>
                  <a:schemeClr val="bg1"/>
                </a:solidFill>
              </a:rPr>
              <a:t>	o</a:t>
            </a:r>
          </a:p>
          <a:p>
            <a:pPr>
              <a:buNone/>
            </a:pPr>
            <a:r>
              <a:rPr lang="es-ES" b="1" i="1" dirty="0" smtClean="0">
                <a:solidFill>
                  <a:srgbClr val="FFFF00"/>
                </a:solidFill>
              </a:rPr>
              <a:t>	</a:t>
            </a:r>
            <a:r>
              <a:rPr lang="es-ES" b="1" i="1" dirty="0" smtClean="0">
                <a:solidFill>
                  <a:srgbClr val="FFFF00"/>
                </a:solidFill>
              </a:rPr>
              <a:t>Pedir comida en un restaurante.</a:t>
            </a:r>
            <a:endParaRPr lang="en-US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Bingo Humano</a:t>
            </a:r>
            <a:endParaRPr lang="en-US" dirty="0"/>
          </a:p>
        </p:txBody>
      </p:sp>
      <p:pic>
        <p:nvPicPr>
          <p:cNvPr id="4" name="Picture 3" descr="zapatilla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1295400"/>
            <a:ext cx="1062731" cy="1131903"/>
          </a:xfrm>
          <a:prstGeom prst="rect">
            <a:avLst/>
          </a:prstGeom>
        </p:spPr>
      </p:pic>
      <p:pic>
        <p:nvPicPr>
          <p:cNvPr id="5" name="Picture 4" descr="sanda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1371600"/>
            <a:ext cx="1188498" cy="1075308"/>
          </a:xfrm>
          <a:prstGeom prst="rect">
            <a:avLst/>
          </a:prstGeom>
        </p:spPr>
      </p:pic>
      <p:pic>
        <p:nvPicPr>
          <p:cNvPr id="6" name="Picture 2" descr="http://keetsa.com/blog/wp-content/uploads/2007/07/vegan-boo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447801"/>
            <a:ext cx="978089" cy="1066800"/>
          </a:xfrm>
          <a:prstGeom prst="rect">
            <a:avLst/>
          </a:prstGeom>
          <a:noFill/>
        </p:spPr>
      </p:pic>
      <p:pic>
        <p:nvPicPr>
          <p:cNvPr id="7" name="Picture 4" descr="http://t0.gstatic.com/images?q=tbn:ANd9GcSy3WqSTJUsV5apw_krc-AVq6N3JgfntToE7A7dQrzxBE54LA2PEQ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505200"/>
            <a:ext cx="1207363" cy="932747"/>
          </a:xfrm>
          <a:prstGeom prst="rect">
            <a:avLst/>
          </a:prstGeom>
          <a:noFill/>
        </p:spPr>
      </p:pic>
      <p:pic>
        <p:nvPicPr>
          <p:cNvPr id="8" name="Picture 6" descr="http://www.publyco.es/catalogo/images/open%20gorra%20tucs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3581400"/>
            <a:ext cx="1376233" cy="855216"/>
          </a:xfrm>
          <a:prstGeom prst="rect">
            <a:avLst/>
          </a:prstGeom>
          <a:noFill/>
        </p:spPr>
      </p:pic>
      <p:pic>
        <p:nvPicPr>
          <p:cNvPr id="9" name="Picture 10" descr="http://t1.gstatic.com/images?q=tbn:ANd9GcTw4FI4zE3y0zoe3mzc72AclnV87GRKvRq35XKL2MnAUXiDGzY4&amp;t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4419600"/>
            <a:ext cx="1540646" cy="1295400"/>
          </a:xfrm>
          <a:prstGeom prst="rect">
            <a:avLst/>
          </a:prstGeom>
          <a:noFill/>
        </p:spPr>
      </p:pic>
      <p:pic>
        <p:nvPicPr>
          <p:cNvPr id="10" name="Picture 9" descr="zapatos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34000" y="1295400"/>
            <a:ext cx="1452609" cy="861504"/>
          </a:xfrm>
          <a:prstGeom prst="rect">
            <a:avLst/>
          </a:prstGeom>
        </p:spPr>
      </p:pic>
      <p:pic>
        <p:nvPicPr>
          <p:cNvPr id="11" name="Picture 10" descr="calcetine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10400" y="2057400"/>
            <a:ext cx="1387728" cy="1214262"/>
          </a:xfrm>
          <a:prstGeom prst="rect">
            <a:avLst/>
          </a:prstGeom>
        </p:spPr>
      </p:pic>
      <p:pic>
        <p:nvPicPr>
          <p:cNvPr id="13" name="Content Placeholder 3" descr="camisa.bmp"/>
          <p:cNvPicPr>
            <a:picLocks noGrp="1" noChangeAspect="1"/>
          </p:cNvPicPr>
          <p:nvPr>
            <p:ph idx="1"/>
          </p:nvPr>
        </p:nvPicPr>
        <p:blipFill>
          <a:blip r:embed="rId10" cstate="print"/>
          <a:stretch>
            <a:fillRect/>
          </a:stretch>
        </p:blipFill>
        <p:spPr>
          <a:xfrm>
            <a:off x="5257800" y="2514600"/>
            <a:ext cx="1465263" cy="884139"/>
          </a:xfrm>
        </p:spPr>
      </p:pic>
      <p:pic>
        <p:nvPicPr>
          <p:cNvPr id="14" name="Picture 13" descr="camiseta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57200" y="2438400"/>
            <a:ext cx="1084943" cy="1084943"/>
          </a:xfrm>
          <a:prstGeom prst="rect">
            <a:avLst/>
          </a:prstGeom>
        </p:spPr>
      </p:pic>
      <p:pic>
        <p:nvPicPr>
          <p:cNvPr id="15" name="Picture 14" descr="chaqueta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057400" y="2514600"/>
            <a:ext cx="849086" cy="858921"/>
          </a:xfrm>
          <a:prstGeom prst="rect">
            <a:avLst/>
          </a:prstGeom>
        </p:spPr>
      </p:pic>
      <p:pic>
        <p:nvPicPr>
          <p:cNvPr id="16" name="Picture 15" descr="falda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33800" y="4724400"/>
            <a:ext cx="962627" cy="1113957"/>
          </a:xfrm>
          <a:prstGeom prst="rect">
            <a:avLst/>
          </a:prstGeom>
        </p:spPr>
      </p:pic>
      <p:pic>
        <p:nvPicPr>
          <p:cNvPr id="17" name="Picture 16" descr="pantalones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733800" y="3429000"/>
            <a:ext cx="793117" cy="1082233"/>
          </a:xfrm>
          <a:prstGeom prst="rect">
            <a:avLst/>
          </a:prstGeom>
        </p:spPr>
      </p:pic>
      <p:pic>
        <p:nvPicPr>
          <p:cNvPr id="18" name="Picture 17" descr="Blusa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315200" y="3200400"/>
            <a:ext cx="1415144" cy="943429"/>
          </a:xfrm>
          <a:prstGeom prst="rect">
            <a:avLst/>
          </a:prstGeom>
        </p:spPr>
      </p:pic>
      <p:pic>
        <p:nvPicPr>
          <p:cNvPr id="19" name="Picture 18" descr="corbata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657600" y="2438400"/>
            <a:ext cx="914400" cy="914400"/>
          </a:xfrm>
          <a:prstGeom prst="rect">
            <a:avLst/>
          </a:prstGeom>
        </p:spPr>
      </p:pic>
      <p:pic>
        <p:nvPicPr>
          <p:cNvPr id="21" name="Picture 20" descr="vaqueros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5486400" y="4800600"/>
            <a:ext cx="990600" cy="990600"/>
          </a:xfrm>
          <a:prstGeom prst="rect">
            <a:avLst/>
          </a:prstGeom>
        </p:spPr>
      </p:pic>
      <p:pic>
        <p:nvPicPr>
          <p:cNvPr id="22" name="Picture 21" descr="vestido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457200" y="4419600"/>
            <a:ext cx="688490" cy="1219200"/>
          </a:xfrm>
          <a:prstGeom prst="rect">
            <a:avLst/>
          </a:prstGeom>
        </p:spPr>
      </p:pic>
      <p:pic>
        <p:nvPicPr>
          <p:cNvPr id="23" name="Picture 2" descr="http://www.oldnavy.com/products/res/thumbimg/boys-argyle-sweaters-robbie-red.jp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391400" y="990600"/>
            <a:ext cx="811698" cy="1084943"/>
          </a:xfrm>
          <a:prstGeom prst="rect">
            <a:avLst/>
          </a:prstGeom>
          <a:noFill/>
        </p:spPr>
      </p:pic>
      <p:pic>
        <p:nvPicPr>
          <p:cNvPr id="1026" name="Picture 2" descr="http://www.freevectorgallery.com/wp-content/uploads/2011/02/beautiful-vector-red-price-tag-11213-large.jpg">
            <a:hlinkClick r:id="rId21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105400" y="3429000"/>
            <a:ext cx="1727200" cy="1295400"/>
          </a:xfrm>
          <a:prstGeom prst="rect">
            <a:avLst/>
          </a:prstGeom>
          <a:noFill/>
        </p:spPr>
      </p:pic>
      <p:pic>
        <p:nvPicPr>
          <p:cNvPr id="24" name="Picture 4" descr="http://2.bp.blogspot.com/_3EjB7fZ5bSA/SuYwhQww_2I/AAAAAAAAAcU/92sdVW7Hv4g/S1600-R/barato_002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752600" y="4648200"/>
            <a:ext cx="1600200" cy="10183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Adivina</a:t>
            </a:r>
            <a:r>
              <a:rPr lang="en-US" dirty="0" smtClean="0"/>
              <a:t> la clave </a:t>
            </a:r>
            <a:r>
              <a:rPr lang="en-US" dirty="0" err="1" smtClean="0"/>
              <a:t>secreta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¿Qué 4 colores hay en la </a:t>
            </a:r>
            <a:r>
              <a:rPr lang="es-ES" smtClean="0"/>
              <a:t>clave secreta?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Concordar</a:t>
            </a:r>
            <a:r>
              <a:rPr lang="en-US" dirty="0" smtClean="0"/>
              <a:t> </a:t>
            </a:r>
            <a:r>
              <a:rPr lang="en-US" dirty="0" err="1" smtClean="0"/>
              <a:t>colores</a:t>
            </a:r>
            <a:endParaRPr lang="en-US" dirty="0"/>
          </a:p>
        </p:txBody>
      </p:sp>
      <p:sp>
        <p:nvSpPr>
          <p:cNvPr id="4" name="Flowchart: Process 3"/>
          <p:cNvSpPr/>
          <p:nvPr/>
        </p:nvSpPr>
        <p:spPr>
          <a:xfrm>
            <a:off x="2133600" y="1600200"/>
            <a:ext cx="5105400" cy="449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67200" y="19050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Roja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204710" y="358649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Rojas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>
            <a:off x="4267200" y="51816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Rojo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6052810" y="354839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</a:rPr>
              <a:t>Rojos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Carrera</a:t>
            </a:r>
            <a:r>
              <a:rPr lang="en-US" dirty="0" smtClean="0"/>
              <a:t> de </a:t>
            </a:r>
            <a:r>
              <a:rPr lang="en-US" dirty="0" err="1" smtClean="0"/>
              <a:t>verbos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</a:t>
            </a:r>
            <a:r>
              <a:rPr lang="es-ES" sz="3200" b="1" dirty="0" smtClean="0"/>
              <a:t>ú / Tener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1600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/>
              <a:t>Ellas/ Tener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72200" y="15240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/>
              <a:t>Pedro/ Tener</a:t>
            </a:r>
            <a:endParaRPr lang="en-US" sz="32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198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9342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010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2766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1910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105400" y="3048000"/>
            <a:ext cx="0" cy="38100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		¡A pescar!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A:-“</a:t>
            </a:r>
            <a:r>
              <a:rPr lang="en-US" dirty="0" err="1" smtClean="0">
                <a:solidFill>
                  <a:srgbClr val="FFFF00"/>
                </a:solidFill>
              </a:rPr>
              <a:t>Quisiera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una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chaqueta</a:t>
            </a:r>
            <a:r>
              <a:rPr lang="en-US" dirty="0" smtClean="0">
                <a:solidFill>
                  <a:srgbClr val="FFFF00"/>
                </a:solidFill>
              </a:rPr>
              <a:t>?"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B:-"</a:t>
            </a:r>
            <a:r>
              <a:rPr lang="en-US" b="1" dirty="0" err="1" smtClean="0">
                <a:solidFill>
                  <a:schemeClr val="bg1"/>
                </a:solidFill>
              </a:rPr>
              <a:t>Sí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aquí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tengo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una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chaqueta</a:t>
            </a:r>
            <a:r>
              <a:rPr lang="en-US" b="1" dirty="0" smtClean="0">
                <a:solidFill>
                  <a:schemeClr val="bg1"/>
                </a:solidFill>
              </a:rPr>
              <a:t>”.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A:-“Gracias”.</a:t>
            </a:r>
          </a:p>
          <a:p>
            <a:r>
              <a:rPr lang="es-ES" dirty="0" smtClean="0"/>
              <a:t>O: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 A:- “</a:t>
            </a:r>
            <a:r>
              <a:rPr lang="en-US" dirty="0" err="1" smtClean="0">
                <a:solidFill>
                  <a:srgbClr val="FFFF00"/>
                </a:solidFill>
              </a:rPr>
              <a:t>Quisiera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unos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calcetines</a:t>
            </a:r>
            <a:r>
              <a:rPr lang="en-US" dirty="0" smtClean="0">
                <a:solidFill>
                  <a:srgbClr val="FFFF00"/>
                </a:solidFill>
              </a:rPr>
              <a:t>?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B:- “No, no </a:t>
            </a:r>
            <a:r>
              <a:rPr lang="en-US" b="1" dirty="0" err="1" smtClean="0">
                <a:solidFill>
                  <a:schemeClr val="bg1"/>
                </a:solidFill>
              </a:rPr>
              <a:t>tengo</a:t>
            </a:r>
            <a:r>
              <a:rPr lang="en-US" b="1" dirty="0" smtClean="0">
                <a:solidFill>
                  <a:schemeClr val="bg1"/>
                </a:solidFill>
              </a:rPr>
              <a:t> los </a:t>
            </a:r>
            <a:r>
              <a:rPr lang="en-US" b="1" dirty="0" err="1" smtClean="0">
                <a:solidFill>
                  <a:schemeClr val="bg1"/>
                </a:solidFill>
              </a:rPr>
              <a:t>calcetines</a:t>
            </a:r>
            <a:r>
              <a:rPr lang="en-US" b="1" dirty="0" smtClean="0">
                <a:solidFill>
                  <a:schemeClr val="bg1"/>
                </a:solidFill>
              </a:rPr>
              <a:t>. </a:t>
            </a:r>
            <a:r>
              <a:rPr lang="es-ES" b="1" dirty="0" smtClean="0">
                <a:solidFill>
                  <a:schemeClr val="bg1"/>
                </a:solidFill>
              </a:rPr>
              <a:t>¡A pescar!"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clipartguide.com/_named_clipart_images/0511-0809-1916-1264_Vintage_Man_Fishing_Clip_Art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28600"/>
            <a:ext cx="1600200" cy="1848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Diálogo (Con compañero </a:t>
            </a:r>
            <a:r>
              <a:rPr lang="es-ES" dirty="0" smtClean="0"/>
              <a:t>14</a:t>
            </a:r>
            <a:r>
              <a:rPr lang="es-E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>
                <a:solidFill>
                  <a:schemeClr val="bg1"/>
                </a:solidFill>
              </a:rPr>
              <a:t>A:-¿Te gusta(N) _______________?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B: Pues pienso que es (son) __________.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A:-¿Cuánto cuesta(N)?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B:- _________________ euros.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A:- Es (Son) ___________.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pantalon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1447800"/>
            <a:ext cx="837650" cy="1143000"/>
          </a:xfrm>
          <a:prstGeom prst="rect">
            <a:avLst/>
          </a:prstGeom>
        </p:spPr>
      </p:pic>
      <p:pic>
        <p:nvPicPr>
          <p:cNvPr id="18434" name="Picture 2" descr="http://t3.gstatic.com/images?q=tbn:ANd9GcSeRHLYhT5BAB1zvtUOVzQgUbX0nRxZ4KQa-25yE4MWKNon7RYJK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590800"/>
            <a:ext cx="1600200" cy="1600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62800" y="43434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65</a:t>
            </a:r>
            <a:endParaRPr lang="en-US" sz="4000" dirty="0"/>
          </a:p>
        </p:txBody>
      </p:sp>
      <p:pic>
        <p:nvPicPr>
          <p:cNvPr id="18436" name="Picture 4" descr="http://t0.gstatic.com/images?q=tbn:ANd9GcRlNYOCy3wWm5kr9xJ0FJXQWUgVpMw18Z3E1oE7AJHq_FVVwmw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4800600"/>
            <a:ext cx="1211645" cy="1295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05200" y="15240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los pantalones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3886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caros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22098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feos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600" y="32766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FFFF00"/>
                </a:solidFill>
              </a:rPr>
              <a:t>Sesenta y cinco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hoenix">
  <a:themeElements>
    <a:clrScheme name="Custom 2">
      <a:dk1>
        <a:srgbClr val="FFFFFF"/>
      </a:dk1>
      <a:lt1>
        <a:srgbClr val="FFFFFF"/>
      </a:lt1>
      <a:dk2>
        <a:srgbClr val="FF0000"/>
      </a:dk2>
      <a:lt2>
        <a:srgbClr val="000000"/>
      </a:lt2>
      <a:accent1>
        <a:srgbClr val="FFFFFF"/>
      </a:accent1>
      <a:accent2>
        <a:srgbClr val="000000"/>
      </a:accent2>
      <a:accent3>
        <a:srgbClr val="000000"/>
      </a:accent3>
      <a:accent4>
        <a:srgbClr val="FFFFFF"/>
      </a:accent4>
      <a:accent5>
        <a:srgbClr val="000000"/>
      </a:accent5>
      <a:accent6>
        <a:srgbClr val="FFFFFF"/>
      </a:accent6>
      <a:hlink>
        <a:srgbClr val="FF0000"/>
      </a:hlink>
      <a:folHlink>
        <a:srgbClr val="FFFFFF"/>
      </a:folHlink>
    </a:clrScheme>
    <a:fontScheme name="Phoenix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hoenix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509</TotalTime>
  <Words>957</Words>
  <Application>Microsoft Office PowerPoint</Application>
  <PresentationFormat>On-screen Show (4:3)</PresentationFormat>
  <Paragraphs>265</Paragraphs>
  <Slides>37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Phoenix</vt:lpstr>
      <vt:lpstr>Comprar ropa</vt:lpstr>
      <vt:lpstr>La ropa</vt:lpstr>
      <vt:lpstr>El Precio justo</vt:lpstr>
      <vt:lpstr>Bingo Humano</vt:lpstr>
      <vt:lpstr>Adivina la clave secreta</vt:lpstr>
      <vt:lpstr>Concordar colores</vt:lpstr>
      <vt:lpstr>Carrera de verbos</vt:lpstr>
      <vt:lpstr>  ¡A pescar!</vt:lpstr>
      <vt:lpstr>Diálogo (Con compañero 14)</vt:lpstr>
      <vt:lpstr>Slide 10</vt:lpstr>
      <vt:lpstr>Slide 11</vt:lpstr>
      <vt:lpstr>Slide 12</vt:lpstr>
      <vt:lpstr>Cambio</vt:lpstr>
      <vt:lpstr>Slide 14</vt:lpstr>
      <vt:lpstr>Slide 15</vt:lpstr>
      <vt:lpstr>Diálogo (Con compañero 16)</vt:lpstr>
      <vt:lpstr>Diálogo (Con compañero 26)</vt:lpstr>
      <vt:lpstr>Slide 18</vt:lpstr>
      <vt:lpstr>Slide 19</vt:lpstr>
      <vt:lpstr>Cambio</vt:lpstr>
      <vt:lpstr>Slide 21</vt:lpstr>
      <vt:lpstr>Slide 22</vt:lpstr>
      <vt:lpstr>Dictado de Ropa (en grupos de 4)</vt:lpstr>
      <vt:lpstr>Citas Rápidas</vt:lpstr>
      <vt:lpstr>Modelo</vt:lpstr>
      <vt:lpstr>Slide 26</vt:lpstr>
      <vt:lpstr>Slide 27</vt:lpstr>
      <vt:lpstr>De Compras en internet</vt:lpstr>
      <vt:lpstr>De tiendas</vt:lpstr>
      <vt:lpstr>Diálogo</vt:lpstr>
      <vt:lpstr>Slide 31</vt:lpstr>
      <vt:lpstr>Tira cómica</vt:lpstr>
      <vt:lpstr>Evaluación: Presentación de los trajes típicos regionales</vt:lpstr>
      <vt:lpstr>Evaluación: Comunicación interpersonal</vt:lpstr>
      <vt:lpstr>Evaluación: Comunicación interpersonal</vt:lpstr>
      <vt:lpstr>Plan de la lección</vt:lpstr>
      <vt:lpstr>Manos a la obra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Bingo Humano</dc:title>
  <dc:creator>Tunzi</dc:creator>
  <cp:lastModifiedBy>Tunzi</cp:lastModifiedBy>
  <cp:revision>23</cp:revision>
  <dcterms:created xsi:type="dcterms:W3CDTF">2013-07-13T09:36:02Z</dcterms:created>
  <dcterms:modified xsi:type="dcterms:W3CDTF">2013-07-20T14:03:53Z</dcterms:modified>
</cp:coreProperties>
</file>